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1" r:id="rId2"/>
    <p:sldId id="260" r:id="rId3"/>
    <p:sldId id="256" r:id="rId4"/>
    <p:sldId id="258" r:id="rId5"/>
    <p:sldId id="259" r:id="rId6"/>
    <p:sldId id="262" r:id="rId7"/>
    <p:sldId id="265" r:id="rId8"/>
    <p:sldId id="268" r:id="rId9"/>
    <p:sldId id="271" r:id="rId10"/>
    <p:sldId id="264" r:id="rId11"/>
    <p:sldId id="270" r:id="rId12"/>
    <p:sldId id="266" r:id="rId13"/>
    <p:sldId id="267" r:id="rId14"/>
    <p:sldId id="269" r:id="rId15"/>
    <p:sldId id="272" r:id="rId16"/>
    <p:sldId id="263"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5" d="100"/>
          <a:sy n="55" d="100"/>
        </p:scale>
        <p:origin x="-94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C064CEB-0ACE-4B81-B4D4-A390C8DC1CCB}" type="datetimeFigureOut">
              <a:rPr lang="en-US" smtClean="0"/>
              <a:pPr/>
              <a:t>8/14/2011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3C63176-0B70-4CCE-B836-1E4740DDA9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64CEB-0ACE-4B81-B4D4-A390C8DC1CCB}"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64CEB-0ACE-4B81-B4D4-A390C8DC1CCB}"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064CEB-0ACE-4B81-B4D4-A390C8DC1CCB}"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064CEB-0ACE-4B81-B4D4-A390C8DC1CCB}" type="datetimeFigureOut">
              <a:rPr lang="en-US" smtClean="0"/>
              <a:pPr/>
              <a:t>8/14/2011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3C63176-0B70-4CCE-B836-1E4740DDA93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064CEB-0ACE-4B81-B4D4-A390C8DC1CCB}" type="datetimeFigureOut">
              <a:rPr lang="en-US" smtClean="0"/>
              <a:pPr/>
              <a:t>8/14/2011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C064CEB-0ACE-4B81-B4D4-A390C8DC1CCB}" type="datetimeFigureOut">
              <a:rPr lang="en-US" smtClean="0"/>
              <a:pPr/>
              <a:t>8/14/2011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C064CEB-0ACE-4B81-B4D4-A390C8DC1CCB}" type="datetimeFigureOut">
              <a:rPr lang="en-US" smtClean="0"/>
              <a:pPr/>
              <a:t>8/14/2011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064CEB-0ACE-4B81-B4D4-A390C8DC1CCB}" type="datetimeFigureOut">
              <a:rPr lang="en-US" smtClean="0"/>
              <a:pPr/>
              <a:t>8/14/2011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064CEB-0ACE-4B81-B4D4-A390C8DC1CCB}" type="datetimeFigureOut">
              <a:rPr lang="en-US" smtClean="0"/>
              <a:pPr/>
              <a:t>8/14/2011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3C63176-0B70-4CCE-B836-1E4740DDA93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064CEB-0ACE-4B81-B4D4-A390C8DC1CCB}" type="datetimeFigureOut">
              <a:rPr lang="en-US" smtClean="0"/>
              <a:pPr/>
              <a:t>8/14/2011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3C63176-0B70-4CCE-B836-1E4740DDA93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3C064CEB-0ACE-4B81-B4D4-A390C8DC1CCB}" type="datetimeFigureOut">
              <a:rPr lang="en-US" smtClean="0"/>
              <a:pPr/>
              <a:t>8/14/2011</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3C63176-0B70-4CCE-B836-1E4740DDA93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16875" t="25500" r="15000" b="7500"/>
          <a:stretch>
            <a:fillRect/>
          </a:stretch>
        </p:blipFill>
        <p:spPr bwMode="auto">
          <a:xfrm>
            <a:off x="96984" y="1011385"/>
            <a:ext cx="8915401" cy="54795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0" y="670107"/>
            <a:ext cx="9144000" cy="606319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457200" algn="l"/>
              </a:tabLst>
            </a:pPr>
            <a:r>
              <a:rPr kumimoji="0" lang="en-US" sz="28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HHS STEM TEAM’S TIER 1 GOALS</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200" b="0" i="0" u="none" strike="noStrike" cap="none" normalizeH="0" baseline="0" dirty="0" smtClean="0">
              <a:ln>
                <a:noFill/>
              </a:ln>
              <a:solidFill>
                <a:schemeClr val="tx1"/>
              </a:solidFill>
              <a:effectLst/>
              <a:latin typeface="Arial Black" pitchFamily="34" charset="0"/>
              <a:cs typeface="Arial" pitchFamily="34" charset="0"/>
            </a:endParaRPr>
          </a:p>
          <a:p>
            <a:pPr eaLnBrk="0" fontAlgn="base" hangingPunct="0">
              <a:spcBef>
                <a:spcPct val="0"/>
              </a:spcBef>
              <a:spcAft>
                <a:spcPct val="0"/>
              </a:spcAft>
              <a:buFontTx/>
              <a:buChar char="•"/>
              <a:tabLst>
                <a:tab pos="457200" algn="l"/>
              </a:tabLst>
            </a:pPr>
            <a:r>
              <a:rPr kumimoji="0" lang="en-US" sz="24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 </a:t>
            </a:r>
            <a:r>
              <a:rPr lang="en-US" sz="2400" dirty="0" smtClean="0">
                <a:latin typeface="Arial Black" pitchFamily="34" charset="0"/>
                <a:ea typeface="Times New Roman" pitchFamily="18" charset="0"/>
                <a:cs typeface="Arial" pitchFamily="34" charset="0"/>
              </a:rPr>
              <a:t>Establish paths of study for STEM endorsements</a:t>
            </a:r>
          </a:p>
          <a:p>
            <a:pPr eaLnBrk="0" fontAlgn="base" hangingPunct="0">
              <a:spcBef>
                <a:spcPct val="0"/>
              </a:spcBef>
              <a:spcAft>
                <a:spcPct val="0"/>
              </a:spcAft>
              <a:buFontTx/>
              <a:buChar char="•"/>
              <a:tabLst>
                <a:tab pos="457200" algn="l"/>
              </a:tabLst>
            </a:pPr>
            <a:endParaRPr lang="en-US" sz="2400" dirty="0" smtClean="0">
              <a:latin typeface="Arial Black" pitchFamily="34" charset="0"/>
              <a:ea typeface="Times New Roman" pitchFamily="18" charset="0"/>
              <a:cs typeface="Arial" pitchFamily="34" charset="0"/>
            </a:endParaRPr>
          </a:p>
          <a:p>
            <a:pPr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Gauge faculty, community, and student interest</a:t>
            </a:r>
          </a:p>
          <a:p>
            <a:pPr lvl="1"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Through surveys</a:t>
            </a:r>
          </a:p>
          <a:p>
            <a:pPr eaLnBrk="0" fontAlgn="base" hangingPunct="0">
              <a:spcBef>
                <a:spcPct val="0"/>
              </a:spcBef>
              <a:spcAft>
                <a:spcPct val="0"/>
              </a:spcAft>
              <a:buFontTx/>
              <a:buChar char="•"/>
              <a:tabLst>
                <a:tab pos="457200" algn="l"/>
              </a:tabLst>
            </a:pPr>
            <a:endParaRPr lang="en-US" sz="2400" dirty="0" smtClean="0">
              <a:latin typeface="Arial Black" pitchFamily="34" charset="0"/>
              <a:ea typeface="Times New Roman" pitchFamily="18" charset="0"/>
              <a:cs typeface="Arial" pitchFamily="34" charset="0"/>
            </a:endParaRPr>
          </a:p>
          <a:p>
            <a:pPr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Write a mission statement and goals for the program</a:t>
            </a:r>
          </a:p>
          <a:p>
            <a:pPr eaLnBrk="0" fontAlgn="base" hangingPunct="0">
              <a:spcBef>
                <a:spcPct val="0"/>
              </a:spcBef>
              <a:spcAft>
                <a:spcPct val="0"/>
              </a:spcAft>
              <a:buFontTx/>
              <a:buChar char="•"/>
              <a:tabLst>
                <a:tab pos="457200" algn="l"/>
              </a:tabLst>
            </a:pPr>
            <a:endParaRPr lang="en-US" sz="2400" dirty="0" smtClean="0">
              <a:latin typeface="Arial Black" pitchFamily="34" charset="0"/>
              <a:ea typeface="Times New Roman" pitchFamily="18" charset="0"/>
              <a:cs typeface="Arial" pitchFamily="34" charset="0"/>
            </a:endParaRPr>
          </a:p>
          <a:p>
            <a:pPr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Propose a timeline for implementation</a:t>
            </a:r>
          </a:p>
          <a:p>
            <a:pPr eaLnBrk="0" fontAlgn="base" hangingPunct="0">
              <a:spcBef>
                <a:spcPct val="0"/>
              </a:spcBef>
              <a:spcAft>
                <a:spcPct val="0"/>
              </a:spcAft>
              <a:buFontTx/>
              <a:buChar char="•"/>
              <a:tabLst>
                <a:tab pos="457200" algn="l"/>
              </a:tabLst>
            </a:pPr>
            <a:endParaRPr lang="en-US" sz="2400" dirty="0" smtClean="0">
              <a:latin typeface="Arial Black" pitchFamily="34" charset="0"/>
              <a:ea typeface="Times New Roman" pitchFamily="18" charset="0"/>
              <a:cs typeface="Arial" pitchFamily="34" charset="0"/>
            </a:endParaRPr>
          </a:p>
          <a:p>
            <a:pPr lvl="0"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Identify potential sources of funding and resources</a:t>
            </a:r>
          </a:p>
          <a:p>
            <a:pPr lvl="1" eaLnBrk="0" fontAlgn="base" hangingPunct="0">
              <a:spcBef>
                <a:spcPct val="0"/>
              </a:spcBef>
              <a:spcAft>
                <a:spcPct val="0"/>
              </a:spcAft>
              <a:buFontTx/>
              <a:buChar char="•"/>
              <a:tabLst>
                <a:tab pos="457200" algn="l"/>
              </a:tabLst>
            </a:pPr>
            <a:r>
              <a:rPr lang="en-US" sz="2400" dirty="0" err="1" smtClean="0">
                <a:latin typeface="Arial Black" pitchFamily="34" charset="0"/>
                <a:ea typeface="Times New Roman" pitchFamily="18" charset="0"/>
                <a:cs typeface="Arial" pitchFamily="34" charset="0"/>
              </a:rPr>
              <a:t>Thinkfinity</a:t>
            </a:r>
            <a:r>
              <a:rPr lang="en-US" sz="2400" dirty="0" smtClean="0">
                <a:latin typeface="Arial Black" pitchFamily="34" charset="0"/>
                <a:ea typeface="Times New Roman" pitchFamily="18" charset="0"/>
                <a:cs typeface="Arial" pitchFamily="34" charset="0"/>
              </a:rPr>
              <a:t>/Verizon STEM seed money</a:t>
            </a:r>
          </a:p>
          <a:p>
            <a:pPr lvl="1"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Regional Business Partnerships</a:t>
            </a:r>
          </a:p>
          <a:p>
            <a:pPr marL="0" marR="0" lvl="0" indent="0" algn="l" defTabSz="914400" rtl="0" eaLnBrk="0" fontAlgn="base" latinLnBrk="0" hangingPunct="0">
              <a:lnSpc>
                <a:spcPct val="100000"/>
              </a:lnSpc>
              <a:spcBef>
                <a:spcPct val="0"/>
              </a:spcBef>
              <a:spcAft>
                <a:spcPct val="0"/>
              </a:spcAft>
              <a:buClrTx/>
              <a:buSzTx/>
              <a:tabLst>
                <a:tab pos="457200" algn="l"/>
              </a:tabLst>
            </a:pPr>
            <a:endParaRPr kumimoji="0" lang="en-US" sz="2400" b="0" i="0" u="none" strike="noStrike" cap="none" normalizeH="0" baseline="0" dirty="0" smtClean="0">
              <a:ln>
                <a:noFill/>
              </a:ln>
              <a:solidFill>
                <a:schemeClr val="tx1"/>
              </a:solidFill>
              <a:effectLst/>
              <a:latin typeface="Arial Black" pitchFamily="34" charset="0"/>
              <a:cs typeface="Arial" pitchFamily="34" charset="0"/>
            </a:endParaRPr>
          </a:p>
          <a:p>
            <a:pPr lvl="0" eaLnBrk="0" fontAlgn="base" hangingPunct="0">
              <a:spcBef>
                <a:spcPct val="0"/>
              </a:spcBef>
              <a:spcAft>
                <a:spcPct val="0"/>
              </a:spcAft>
              <a:buFontTx/>
              <a:buChar char="•"/>
              <a:tabLst>
                <a:tab pos="457200" algn="l"/>
              </a:tabLst>
            </a:pPr>
            <a:r>
              <a:rPr lang="en-US" sz="2400" dirty="0" smtClean="0">
                <a:latin typeface="Arial Black" pitchFamily="34" charset="0"/>
                <a:ea typeface="Times New Roman" pitchFamily="18" charset="0"/>
                <a:cs typeface="Arial" pitchFamily="34" charset="0"/>
              </a:rPr>
              <a:t>Pilot a STEM program for HHS and BCS</a:t>
            </a:r>
            <a:endParaRPr kumimoji="0" lang="en-US" sz="24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914400"/>
            <a:ext cx="8077200" cy="4770537"/>
          </a:xfrm>
          <a:prstGeom prst="rect">
            <a:avLst/>
          </a:prstGeom>
          <a:noFill/>
        </p:spPr>
        <p:txBody>
          <a:bodyPr wrap="square" rtlCol="0">
            <a:spAutoFit/>
          </a:bodyPr>
          <a:lstStyle/>
          <a:p>
            <a:pPr algn="ctr"/>
            <a:r>
              <a:rPr lang="en-US" sz="3600" dirty="0" smtClean="0">
                <a:latin typeface="Arial Black" pitchFamily="34" charset="0"/>
              </a:rPr>
              <a:t>Paths of  Study That Are Currently Being Developed</a:t>
            </a:r>
          </a:p>
          <a:p>
            <a:endParaRPr lang="en-US" dirty="0" smtClean="0"/>
          </a:p>
          <a:p>
            <a:endParaRPr lang="en-US" dirty="0" smtClean="0"/>
          </a:p>
          <a:p>
            <a:pPr>
              <a:buFont typeface="Arial" pitchFamily="34" charset="0"/>
              <a:buChar char="•"/>
            </a:pPr>
            <a:r>
              <a:rPr lang="en-US" sz="3200" dirty="0" smtClean="0">
                <a:latin typeface="Arial Black" pitchFamily="34" charset="0"/>
              </a:rPr>
              <a:t>Honors/AP Pre-Nursing</a:t>
            </a:r>
          </a:p>
          <a:p>
            <a:pPr>
              <a:buFont typeface="Arial" pitchFamily="34" charset="0"/>
              <a:buChar char="•"/>
            </a:pPr>
            <a:r>
              <a:rPr lang="en-US" sz="3200" dirty="0" smtClean="0">
                <a:latin typeface="Arial Black" pitchFamily="34" charset="0"/>
              </a:rPr>
              <a:t>Health and Life Sciences</a:t>
            </a:r>
          </a:p>
          <a:p>
            <a:pPr>
              <a:buFont typeface="Arial" pitchFamily="34" charset="0"/>
              <a:buChar char="•"/>
            </a:pPr>
            <a:endParaRPr lang="en-US" sz="3200" dirty="0" smtClean="0">
              <a:latin typeface="Arial Black" pitchFamily="34" charset="0"/>
            </a:endParaRPr>
          </a:p>
          <a:p>
            <a:pPr>
              <a:buFont typeface="Arial" pitchFamily="34" charset="0"/>
              <a:buChar char="•"/>
            </a:pPr>
            <a:r>
              <a:rPr lang="en-US" sz="3200" dirty="0" smtClean="0">
                <a:latin typeface="Arial Black" pitchFamily="34" charset="0"/>
              </a:rPr>
              <a:t>Honors/AP Pre-Engineering</a:t>
            </a:r>
          </a:p>
          <a:p>
            <a:pPr>
              <a:buFont typeface="Arial" pitchFamily="34" charset="0"/>
              <a:buChar char="•"/>
            </a:pPr>
            <a:r>
              <a:rPr lang="en-US" sz="3200" dirty="0" smtClean="0">
                <a:latin typeface="Arial Black" pitchFamily="34" charset="0"/>
              </a:rPr>
              <a:t>PRE-Engineering CAD and Design</a:t>
            </a:r>
          </a:p>
          <a:p>
            <a:pPr>
              <a:buFont typeface="Arial" pitchFamily="34" charset="0"/>
              <a:buChar char="•"/>
            </a:pPr>
            <a:endParaRPr lang="en-US" dirty="0" smtClean="0"/>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 y="1704115"/>
          <a:ext cx="8920878" cy="4365374"/>
        </p:xfrm>
        <a:graphic>
          <a:graphicData uri="http://schemas.openxmlformats.org/drawingml/2006/table">
            <a:tbl>
              <a:tblPr/>
              <a:tblGrid>
                <a:gridCol w="1163242"/>
                <a:gridCol w="1090539"/>
                <a:gridCol w="1090539"/>
                <a:gridCol w="1090539"/>
                <a:gridCol w="1050821"/>
                <a:gridCol w="1145066"/>
                <a:gridCol w="1145066"/>
                <a:gridCol w="1145066"/>
              </a:tblGrid>
              <a:tr h="342014">
                <a:tc rowSpan="2">
                  <a:txBody>
                    <a:bodyPr/>
                    <a:lstStyle/>
                    <a:p>
                      <a:pPr marL="0" marR="0" algn="l">
                        <a:spcBef>
                          <a:spcPts val="0"/>
                        </a:spcBef>
                        <a:spcAft>
                          <a:spcPts val="0"/>
                        </a:spcAft>
                      </a:pPr>
                      <a:r>
                        <a:rPr lang="en-US" sz="1200" b="1" dirty="0">
                          <a:latin typeface="Arial"/>
                          <a:ea typeface="Times New Roman"/>
                        </a:rPr>
                        <a:t>Career Cluster</a:t>
                      </a:r>
                      <a:endParaRPr lang="en-US" sz="1500" dirty="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l">
                        <a:spcBef>
                          <a:spcPts val="0"/>
                        </a:spcBef>
                        <a:spcAft>
                          <a:spcPts val="0"/>
                        </a:spcAft>
                      </a:pPr>
                      <a:r>
                        <a:rPr lang="en-US" sz="1200" b="1">
                          <a:latin typeface="Arial"/>
                          <a:ea typeface="Times New Roman"/>
                        </a:rPr>
                        <a:t>Program of Study</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6">
                  <a:txBody>
                    <a:bodyPr/>
                    <a:lstStyle/>
                    <a:p>
                      <a:pPr marL="0" marR="0" algn="ctr">
                        <a:spcBef>
                          <a:spcPts val="0"/>
                        </a:spcBef>
                        <a:spcAft>
                          <a:spcPts val="0"/>
                        </a:spcAft>
                      </a:pPr>
                      <a:r>
                        <a:rPr lang="en-US" sz="1200" b="1">
                          <a:latin typeface="Arial"/>
                          <a:ea typeface="Times New Roman"/>
                        </a:rPr>
                        <a:t>Technology Engineering Education Course Work</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56835">
                <a:tc vMerge="1">
                  <a:txBody>
                    <a:bodyPr/>
                    <a:lstStyle/>
                    <a:p>
                      <a:endParaRPr lang="en-US"/>
                    </a:p>
                  </a:txBody>
                  <a:tcPr/>
                </a:tc>
                <a:tc vMerge="1">
                  <a:txBody>
                    <a:bodyPr/>
                    <a:lstStyle/>
                    <a:p>
                      <a:endParaRPr lang="en-US"/>
                    </a:p>
                  </a:txBody>
                  <a:tcPr/>
                </a:tc>
                <a:tc>
                  <a:txBody>
                    <a:bodyPr/>
                    <a:lstStyle/>
                    <a:p>
                      <a:pPr marL="0" marR="0" algn="l">
                        <a:spcBef>
                          <a:spcPts val="0"/>
                        </a:spcBef>
                        <a:spcAft>
                          <a:spcPts val="0"/>
                        </a:spcAft>
                      </a:pPr>
                      <a:r>
                        <a:rPr lang="en-US" sz="1200" b="1">
                          <a:latin typeface="Arial"/>
                          <a:ea typeface="Times New Roman"/>
                        </a:rPr>
                        <a:t>5</a:t>
                      </a:r>
                      <a:r>
                        <a:rPr lang="en-US" sz="1200" b="1" baseline="30000">
                          <a:latin typeface="Arial"/>
                          <a:ea typeface="Times New Roman"/>
                        </a:rPr>
                        <a:t>th</a:t>
                      </a:r>
                      <a:r>
                        <a:rPr lang="en-US" sz="1200" b="1">
                          <a:latin typeface="Arial"/>
                          <a:ea typeface="Times New Roman"/>
                        </a:rPr>
                        <a:t> – 8</a:t>
                      </a:r>
                      <a:r>
                        <a:rPr lang="en-US" sz="1200" b="1" baseline="30000">
                          <a:latin typeface="Arial"/>
                          <a:ea typeface="Times New Roman"/>
                        </a:rPr>
                        <a:t>th</a:t>
                      </a:r>
                      <a:r>
                        <a:rPr lang="en-US" sz="1200" b="1">
                          <a:latin typeface="Arial"/>
                          <a:ea typeface="Times New Roman"/>
                        </a:rPr>
                        <a:t> Grade</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b="1">
                          <a:latin typeface="Arial"/>
                          <a:ea typeface="Times New Roman"/>
                        </a:rPr>
                        <a:t>9</a:t>
                      </a:r>
                      <a:r>
                        <a:rPr lang="en-US" sz="1200" b="1" baseline="30000">
                          <a:latin typeface="Arial"/>
                          <a:ea typeface="Times New Roman"/>
                        </a:rPr>
                        <a:t>th</a:t>
                      </a:r>
                      <a:r>
                        <a:rPr lang="en-US" sz="1200" b="1">
                          <a:latin typeface="Arial"/>
                          <a:ea typeface="Times New Roman"/>
                        </a:rPr>
                        <a:t> grade</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1200" b="1">
                          <a:latin typeface="Arial"/>
                          <a:ea typeface="Times New Roman"/>
                        </a:rPr>
                        <a:t>10</a:t>
                      </a:r>
                      <a:r>
                        <a:rPr lang="en-US" sz="1200" b="1" baseline="30000">
                          <a:latin typeface="Arial"/>
                          <a:ea typeface="Times New Roman"/>
                        </a:rPr>
                        <a:t>th</a:t>
                      </a:r>
                      <a:r>
                        <a:rPr lang="en-US" sz="1200" b="1">
                          <a:latin typeface="Arial"/>
                          <a:ea typeface="Times New Roman"/>
                        </a:rPr>
                        <a:t> grade</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marL="0" marR="0" algn="l">
                        <a:spcBef>
                          <a:spcPts val="0"/>
                        </a:spcBef>
                        <a:spcAft>
                          <a:spcPts val="0"/>
                        </a:spcAft>
                      </a:pPr>
                      <a:r>
                        <a:rPr lang="en-US" sz="1200" b="1">
                          <a:latin typeface="Arial"/>
                          <a:ea typeface="Times New Roman"/>
                        </a:rPr>
                        <a:t>11 grade</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lgn="l">
                        <a:spcBef>
                          <a:spcPts val="0"/>
                        </a:spcBef>
                        <a:spcAft>
                          <a:spcPts val="0"/>
                        </a:spcAft>
                      </a:pPr>
                      <a:r>
                        <a:rPr lang="en-US" sz="1200" b="1">
                          <a:latin typeface="Arial"/>
                          <a:ea typeface="Times New Roman"/>
                        </a:rPr>
                        <a:t>12</a:t>
                      </a:r>
                      <a:r>
                        <a:rPr lang="en-US" sz="1200" b="1" baseline="30000">
                          <a:latin typeface="Arial"/>
                          <a:ea typeface="Times New Roman"/>
                        </a:rPr>
                        <a:t>th</a:t>
                      </a:r>
                      <a:r>
                        <a:rPr lang="en-US" sz="1200" b="1">
                          <a:latin typeface="Arial"/>
                          <a:ea typeface="Times New Roman"/>
                        </a:rPr>
                        <a:t> grade</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35253">
                <a:tc rowSpan="6">
                  <a:txBody>
                    <a:bodyPr/>
                    <a:lstStyle/>
                    <a:p>
                      <a:pPr marL="0" marR="0" algn="l">
                        <a:spcBef>
                          <a:spcPts val="0"/>
                        </a:spcBef>
                        <a:spcAft>
                          <a:spcPts val="0"/>
                        </a:spcAft>
                      </a:pPr>
                      <a:r>
                        <a:rPr lang="en-US" sz="1200" b="1">
                          <a:latin typeface="Arial"/>
                          <a:ea typeface="Times New Roman"/>
                        </a:rPr>
                        <a:t>Science, Technology, Engineering, &amp; Mathematics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l">
                        <a:spcBef>
                          <a:spcPts val="0"/>
                        </a:spcBef>
                        <a:spcAft>
                          <a:spcPts val="0"/>
                        </a:spcAft>
                      </a:pPr>
                      <a:r>
                        <a:rPr lang="en-US" sz="1200" b="1">
                          <a:solidFill>
                            <a:srgbClr val="FF0000"/>
                          </a:solidFill>
                          <a:latin typeface="Arial"/>
                          <a:ea typeface="Times New Roman"/>
                        </a:rPr>
                        <a:t>Engineering &amp; Technology</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solidFill>
                            <a:srgbClr val="FF0000"/>
                          </a:solidFill>
                          <a:latin typeface="Arial"/>
                          <a:ea typeface="Times New Roman"/>
                        </a:rPr>
                        <a:t>5 - 6</a:t>
                      </a:r>
                      <a:r>
                        <a:rPr lang="en-US" sz="1200" b="1" baseline="30000">
                          <a:solidFill>
                            <a:srgbClr val="FF0000"/>
                          </a:solidFill>
                          <a:latin typeface="Arial"/>
                          <a:ea typeface="Times New Roman"/>
                        </a:rPr>
                        <a:t>th</a:t>
                      </a:r>
                      <a:r>
                        <a:rPr lang="en-US" sz="1200" b="1">
                          <a:solidFill>
                            <a:srgbClr val="FF0000"/>
                          </a:solidFill>
                          <a:latin typeface="Arial"/>
                          <a:ea typeface="Times New Roman"/>
                        </a:rPr>
                        <a:t> Grade</a:t>
                      </a:r>
                      <a:endParaRPr lang="en-US" sz="1500">
                        <a:latin typeface="Times New Roman"/>
                        <a:ea typeface="Times New Roman"/>
                      </a:endParaRPr>
                    </a:p>
                    <a:p>
                      <a:pPr marL="0" marR="0" algn="ctr">
                        <a:spcBef>
                          <a:spcPts val="0"/>
                        </a:spcBef>
                        <a:spcAft>
                          <a:spcPts val="0"/>
                        </a:spcAft>
                      </a:pPr>
                      <a:r>
                        <a:rPr lang="en-US" sz="1200" b="1">
                          <a:solidFill>
                            <a:srgbClr val="FF0000"/>
                          </a:solidFill>
                          <a:latin typeface="Arial"/>
                          <a:ea typeface="Times New Roman"/>
                        </a:rPr>
                        <a:t>Exploring Technology</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1200" b="1" dirty="0">
                          <a:solidFill>
                            <a:srgbClr val="FF0000"/>
                          </a:solidFill>
                          <a:latin typeface="Arial"/>
                          <a:ea typeface="Times New Roman"/>
                        </a:rPr>
                        <a:t>Foundations of Technology</a:t>
                      </a:r>
                      <a:endParaRPr lang="en-US" sz="1500" dirty="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2">
                  <a:txBody>
                    <a:bodyPr/>
                    <a:lstStyle/>
                    <a:p>
                      <a:pPr marL="0" marR="0" algn="ctr">
                        <a:spcBef>
                          <a:spcPts val="0"/>
                        </a:spcBef>
                        <a:spcAft>
                          <a:spcPts val="0"/>
                        </a:spcAft>
                      </a:pPr>
                      <a:r>
                        <a:rPr lang="en-US" sz="1200" b="1">
                          <a:solidFill>
                            <a:srgbClr val="FF0000"/>
                          </a:solidFill>
                          <a:latin typeface="Arial"/>
                          <a:ea typeface="Times New Roman"/>
                        </a:rPr>
                        <a:t>Technological Issues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US"/>
                    </a:p>
                  </a:txBody>
                  <a:tcPr/>
                </a:tc>
                <a:tc rowSpan="3">
                  <a:txBody>
                    <a:bodyPr/>
                    <a:lstStyle/>
                    <a:p>
                      <a:pPr marL="0" marR="0" algn="ctr">
                        <a:spcBef>
                          <a:spcPts val="0"/>
                        </a:spcBef>
                        <a:spcAft>
                          <a:spcPts val="0"/>
                        </a:spcAft>
                      </a:pPr>
                      <a:r>
                        <a:rPr lang="en-US" sz="1200" b="1">
                          <a:solidFill>
                            <a:srgbClr val="FF0000"/>
                          </a:solidFill>
                          <a:latin typeface="Arial"/>
                          <a:ea typeface="Times New Roman"/>
                        </a:rPr>
                        <a:t>Advanced Design Applications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1200" b="1">
                          <a:solidFill>
                            <a:srgbClr val="FF0000"/>
                          </a:solidFill>
                          <a:latin typeface="Arial"/>
                          <a:ea typeface="Times New Roman"/>
                        </a:rPr>
                        <a:t>Engineering Design (AP)</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3670">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200" b="1">
                          <a:solidFill>
                            <a:srgbClr val="FF0000"/>
                          </a:solidFill>
                          <a:latin typeface="Arial"/>
                          <a:ea typeface="Times New Roman"/>
                        </a:rPr>
                        <a:t>7</a:t>
                      </a:r>
                      <a:r>
                        <a:rPr lang="en-US" sz="1200" b="1" baseline="30000">
                          <a:solidFill>
                            <a:srgbClr val="FF0000"/>
                          </a:solidFill>
                          <a:latin typeface="Arial"/>
                          <a:ea typeface="Times New Roman"/>
                        </a:rPr>
                        <a:t>th</a:t>
                      </a:r>
                      <a:r>
                        <a:rPr lang="en-US" sz="1200" b="1">
                          <a:solidFill>
                            <a:srgbClr val="FF0000"/>
                          </a:solidFill>
                          <a:latin typeface="Arial"/>
                          <a:ea typeface="Times New Roman"/>
                        </a:rPr>
                        <a:t> Grade</a:t>
                      </a:r>
                      <a:endParaRPr lang="en-US" sz="1500">
                        <a:latin typeface="Times New Roman"/>
                        <a:ea typeface="Times New Roman"/>
                      </a:endParaRPr>
                    </a:p>
                    <a:p>
                      <a:pPr marL="0" marR="0" algn="ctr">
                        <a:spcBef>
                          <a:spcPts val="0"/>
                        </a:spcBef>
                        <a:spcAft>
                          <a:spcPts val="0"/>
                        </a:spcAft>
                      </a:pPr>
                      <a:r>
                        <a:rPr lang="en-US" sz="1200" b="1">
                          <a:solidFill>
                            <a:srgbClr val="FF0000"/>
                          </a:solidFill>
                          <a:latin typeface="Arial"/>
                          <a:ea typeface="Times New Roman"/>
                        </a:rPr>
                        <a:t>Inventions and Innovations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r>
              <a:tr h="535253">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200" b="1">
                          <a:solidFill>
                            <a:srgbClr val="FF0000"/>
                          </a:solidFill>
                          <a:latin typeface="Arial"/>
                          <a:ea typeface="Times New Roman"/>
                        </a:rPr>
                        <a:t>8</a:t>
                      </a:r>
                      <a:r>
                        <a:rPr lang="en-US" sz="1200" b="1" baseline="30000">
                          <a:solidFill>
                            <a:srgbClr val="FF0000"/>
                          </a:solidFill>
                          <a:latin typeface="Arial"/>
                          <a:ea typeface="Times New Roman"/>
                        </a:rPr>
                        <a:t>th</a:t>
                      </a:r>
                      <a:r>
                        <a:rPr lang="en-US" sz="1200" b="1">
                          <a:solidFill>
                            <a:srgbClr val="FF0000"/>
                          </a:solidFill>
                          <a:latin typeface="Arial"/>
                          <a:ea typeface="Times New Roman"/>
                        </a:rPr>
                        <a:t> Grade</a:t>
                      </a:r>
                      <a:endParaRPr lang="en-US" sz="1500">
                        <a:latin typeface="Times New Roman"/>
                        <a:ea typeface="Times New Roman"/>
                      </a:endParaRPr>
                    </a:p>
                    <a:p>
                      <a:pPr marL="0" marR="0" algn="ctr">
                        <a:spcBef>
                          <a:spcPts val="0"/>
                        </a:spcBef>
                        <a:spcAft>
                          <a:spcPts val="0"/>
                        </a:spcAft>
                      </a:pPr>
                      <a:r>
                        <a:rPr lang="en-US" sz="1200" b="1">
                          <a:solidFill>
                            <a:srgbClr val="FF0000"/>
                          </a:solidFill>
                          <a:latin typeface="Arial"/>
                          <a:ea typeface="Times New Roman"/>
                        </a:rPr>
                        <a:t>Technological Systems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r>
              <a:tr h="535253">
                <a:tc vMerge="1">
                  <a:txBody>
                    <a:bodyPr/>
                    <a:lstStyle/>
                    <a:p>
                      <a:endParaRPr lang="en-US"/>
                    </a:p>
                  </a:txBody>
                  <a:tcPr/>
                </a:tc>
                <a:tc rowSpan="3">
                  <a:txBody>
                    <a:bodyPr/>
                    <a:lstStyle/>
                    <a:p>
                      <a:pPr marL="0" marR="0" algn="l">
                        <a:spcBef>
                          <a:spcPts val="0"/>
                        </a:spcBef>
                        <a:spcAft>
                          <a:spcPts val="0"/>
                        </a:spcAft>
                      </a:pPr>
                      <a:r>
                        <a:rPr lang="en-US" sz="1200" b="1">
                          <a:solidFill>
                            <a:srgbClr val="003366"/>
                          </a:solidFill>
                          <a:latin typeface="Arial"/>
                          <a:ea typeface="Times New Roman"/>
                        </a:rPr>
                        <a:t>Science and Mathematics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200" b="1">
                          <a:solidFill>
                            <a:srgbClr val="003366"/>
                          </a:solidFill>
                          <a:latin typeface="Arial"/>
                          <a:ea typeface="Times New Roman"/>
                        </a:rPr>
                        <a:t>5 - 6</a:t>
                      </a:r>
                      <a:r>
                        <a:rPr lang="en-US" sz="1200" b="1" baseline="30000">
                          <a:solidFill>
                            <a:srgbClr val="003366"/>
                          </a:solidFill>
                          <a:latin typeface="Arial"/>
                          <a:ea typeface="Times New Roman"/>
                        </a:rPr>
                        <a:t>th</a:t>
                      </a:r>
                      <a:r>
                        <a:rPr lang="en-US" sz="1200" b="1">
                          <a:solidFill>
                            <a:srgbClr val="003366"/>
                          </a:solidFill>
                          <a:latin typeface="Arial"/>
                          <a:ea typeface="Times New Roman"/>
                        </a:rPr>
                        <a:t> Grade</a:t>
                      </a:r>
                      <a:endParaRPr lang="en-US" sz="1500">
                        <a:latin typeface="Times New Roman"/>
                        <a:ea typeface="Times New Roman"/>
                      </a:endParaRPr>
                    </a:p>
                    <a:p>
                      <a:pPr marL="0" marR="0" algn="ctr">
                        <a:spcBef>
                          <a:spcPts val="0"/>
                        </a:spcBef>
                        <a:spcAft>
                          <a:spcPts val="0"/>
                        </a:spcAft>
                      </a:pPr>
                      <a:r>
                        <a:rPr lang="en-US" sz="1200" b="1">
                          <a:solidFill>
                            <a:srgbClr val="003366"/>
                          </a:solidFill>
                          <a:latin typeface="Arial"/>
                          <a:ea typeface="Times New Roman"/>
                        </a:rPr>
                        <a:t>Exploring Technology</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1200" b="1">
                          <a:solidFill>
                            <a:srgbClr val="003366"/>
                          </a:solidFill>
                          <a:latin typeface="Arial"/>
                          <a:ea typeface="Times New Roman"/>
                        </a:rPr>
                        <a:t>Foundations of Technology</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gridSpan="2">
                  <a:txBody>
                    <a:bodyPr/>
                    <a:lstStyle/>
                    <a:p>
                      <a:pPr marL="0" marR="0" algn="ctr">
                        <a:spcBef>
                          <a:spcPts val="0"/>
                        </a:spcBef>
                        <a:spcAft>
                          <a:spcPts val="0"/>
                        </a:spcAft>
                      </a:pPr>
                      <a:r>
                        <a:rPr lang="en-US" sz="1200" b="1">
                          <a:solidFill>
                            <a:srgbClr val="003366"/>
                          </a:solidFill>
                          <a:latin typeface="Arial"/>
                          <a:ea typeface="Times New Roman"/>
                        </a:rPr>
                        <a:t>Technological Issues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hMerge="1">
                  <a:txBody>
                    <a:bodyPr/>
                    <a:lstStyle/>
                    <a:p>
                      <a:endParaRPr lang="en-US"/>
                    </a:p>
                  </a:txBody>
                  <a:tcPr/>
                </a:tc>
                <a:tc rowSpan="3">
                  <a:txBody>
                    <a:bodyPr/>
                    <a:lstStyle/>
                    <a:p>
                      <a:pPr marL="0" marR="0" algn="ctr">
                        <a:spcBef>
                          <a:spcPts val="0"/>
                        </a:spcBef>
                        <a:spcAft>
                          <a:spcPts val="0"/>
                        </a:spcAft>
                      </a:pPr>
                      <a:r>
                        <a:rPr lang="en-US" sz="1200" b="1">
                          <a:solidFill>
                            <a:srgbClr val="003366"/>
                          </a:solidFill>
                          <a:latin typeface="Arial"/>
                          <a:ea typeface="Times New Roman"/>
                        </a:rPr>
                        <a:t>Advanced Technological Applications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marR="0" algn="ctr">
                        <a:spcBef>
                          <a:spcPts val="0"/>
                        </a:spcBef>
                        <a:spcAft>
                          <a:spcPts val="0"/>
                        </a:spcAft>
                      </a:pPr>
                      <a:r>
                        <a:rPr lang="en-US" sz="1200" b="1">
                          <a:solidFill>
                            <a:srgbClr val="003366"/>
                          </a:solidFill>
                          <a:latin typeface="Arial"/>
                          <a:ea typeface="Times New Roman"/>
                        </a:rPr>
                        <a:t>Problems and Solutions in Technology</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13670">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200" b="1">
                          <a:solidFill>
                            <a:srgbClr val="003366"/>
                          </a:solidFill>
                          <a:latin typeface="Arial"/>
                          <a:ea typeface="Times New Roman"/>
                        </a:rPr>
                        <a:t>7</a:t>
                      </a:r>
                      <a:r>
                        <a:rPr lang="en-US" sz="1200" b="1" baseline="30000">
                          <a:solidFill>
                            <a:srgbClr val="003366"/>
                          </a:solidFill>
                          <a:latin typeface="Arial"/>
                          <a:ea typeface="Times New Roman"/>
                        </a:rPr>
                        <a:t>th</a:t>
                      </a:r>
                      <a:r>
                        <a:rPr lang="en-US" sz="1200" b="1">
                          <a:solidFill>
                            <a:srgbClr val="003366"/>
                          </a:solidFill>
                          <a:latin typeface="Arial"/>
                          <a:ea typeface="Times New Roman"/>
                        </a:rPr>
                        <a:t> Grade</a:t>
                      </a:r>
                      <a:endParaRPr lang="en-US" sz="1500">
                        <a:latin typeface="Times New Roman"/>
                        <a:ea typeface="Times New Roman"/>
                      </a:endParaRPr>
                    </a:p>
                    <a:p>
                      <a:pPr marL="0" marR="0" algn="ctr">
                        <a:spcBef>
                          <a:spcPts val="0"/>
                        </a:spcBef>
                        <a:spcAft>
                          <a:spcPts val="0"/>
                        </a:spcAft>
                      </a:pPr>
                      <a:r>
                        <a:rPr lang="en-US" sz="1200" b="1">
                          <a:solidFill>
                            <a:srgbClr val="003366"/>
                          </a:solidFill>
                          <a:latin typeface="Arial"/>
                          <a:ea typeface="Times New Roman"/>
                        </a:rPr>
                        <a:t>Inventions and Innovations</a:t>
                      </a:r>
                      <a:endParaRPr lang="en-US" sz="150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r>
              <a:tr h="535253">
                <a:tc vMerge="1">
                  <a:txBody>
                    <a:bodyPr/>
                    <a:lstStyle/>
                    <a:p>
                      <a:endParaRPr lang="en-US"/>
                    </a:p>
                  </a:txBody>
                  <a:tcPr/>
                </a:tc>
                <a:tc vMerge="1">
                  <a:txBody>
                    <a:bodyPr/>
                    <a:lstStyle/>
                    <a:p>
                      <a:endParaRPr lang="en-US"/>
                    </a:p>
                  </a:txBody>
                  <a:tcPr/>
                </a:tc>
                <a:tc>
                  <a:txBody>
                    <a:bodyPr/>
                    <a:lstStyle/>
                    <a:p>
                      <a:pPr marL="0" marR="0" algn="ctr">
                        <a:spcBef>
                          <a:spcPts val="0"/>
                        </a:spcBef>
                        <a:spcAft>
                          <a:spcPts val="0"/>
                        </a:spcAft>
                      </a:pPr>
                      <a:r>
                        <a:rPr lang="en-US" sz="1200" b="1" dirty="0">
                          <a:solidFill>
                            <a:srgbClr val="003366"/>
                          </a:solidFill>
                          <a:latin typeface="Arial"/>
                          <a:ea typeface="Times New Roman"/>
                        </a:rPr>
                        <a:t>8</a:t>
                      </a:r>
                      <a:r>
                        <a:rPr lang="en-US" sz="1200" b="1" baseline="30000" dirty="0">
                          <a:solidFill>
                            <a:srgbClr val="003366"/>
                          </a:solidFill>
                          <a:latin typeface="Arial"/>
                          <a:ea typeface="Times New Roman"/>
                        </a:rPr>
                        <a:t>th</a:t>
                      </a:r>
                      <a:r>
                        <a:rPr lang="en-US" sz="1200" b="1" dirty="0">
                          <a:solidFill>
                            <a:srgbClr val="003366"/>
                          </a:solidFill>
                          <a:latin typeface="Arial"/>
                          <a:ea typeface="Times New Roman"/>
                        </a:rPr>
                        <a:t> Grade</a:t>
                      </a:r>
                      <a:endParaRPr lang="en-US" sz="1500" dirty="0">
                        <a:latin typeface="Times New Roman"/>
                        <a:ea typeface="Times New Roman"/>
                      </a:endParaRPr>
                    </a:p>
                    <a:p>
                      <a:pPr marL="0" marR="0" algn="ctr">
                        <a:spcBef>
                          <a:spcPts val="0"/>
                        </a:spcBef>
                        <a:spcAft>
                          <a:spcPts val="0"/>
                        </a:spcAft>
                      </a:pPr>
                      <a:r>
                        <a:rPr lang="en-US" sz="1200" b="1" dirty="0">
                          <a:solidFill>
                            <a:srgbClr val="003366"/>
                          </a:solidFill>
                          <a:latin typeface="Arial"/>
                          <a:ea typeface="Times New Roman"/>
                        </a:rPr>
                        <a:t>Technological Systems</a:t>
                      </a:r>
                      <a:endParaRPr lang="en-US" sz="1500" dirty="0">
                        <a:latin typeface="Times New Roman"/>
                        <a:ea typeface="Times New Roman"/>
                      </a:endParaRPr>
                    </a:p>
                  </a:txBody>
                  <a:tcPr marL="85503" marR="8550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US"/>
                    </a:p>
                  </a:txBody>
                  <a:tcPr/>
                </a:tc>
                <a:tc gridSpan="2" vMerge="1">
                  <a:txBody>
                    <a:bodyPr/>
                    <a:lstStyle/>
                    <a:p>
                      <a:endParaRPr lang="en-US"/>
                    </a:p>
                  </a:txBody>
                  <a:tcPr/>
                </a:tc>
                <a:tc hMerge="1" vMerge="1">
                  <a:txBody>
                    <a:bodyPr/>
                    <a:lstStyle/>
                    <a:p>
                      <a:endParaRPr lang="en-US"/>
                    </a:p>
                  </a:txBody>
                  <a:tcPr/>
                </a:tc>
                <a:tc vMerge="1">
                  <a:txBody>
                    <a:bodyPr/>
                    <a:lstStyle/>
                    <a:p>
                      <a:endParaRPr lang="en-US"/>
                    </a:p>
                  </a:txBody>
                  <a:tcPr/>
                </a:tc>
                <a:tc vMerge="1">
                  <a:txBody>
                    <a:bodyPr/>
                    <a:lstStyle/>
                    <a:p>
                      <a:endParaRPr lang="en-US"/>
                    </a:p>
                  </a:txBody>
                  <a:tcPr/>
                </a:tc>
              </a:tr>
            </a:tbl>
          </a:graphicData>
        </a:graphic>
      </p:graphicFrame>
      <p:sp>
        <p:nvSpPr>
          <p:cNvPr id="1025" name="Rectangle 1"/>
          <p:cNvSpPr>
            <a:spLocks noChangeArrowheads="1"/>
          </p:cNvSpPr>
          <p:nvPr/>
        </p:nvSpPr>
        <p:spPr bwMode="auto">
          <a:xfrm>
            <a:off x="0" y="745844"/>
            <a:ext cx="9144000"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Technology Engineering Education</a:t>
            </a:r>
            <a:endParaRPr kumimoji="0" lang="en-US" sz="24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FF0000"/>
                </a:solidFill>
                <a:effectLst/>
                <a:latin typeface="Arial Black" pitchFamily="34" charset="0"/>
                <a:ea typeface="Times New Roman" pitchFamily="18" charset="0"/>
                <a:cs typeface="Arial" pitchFamily="34" charset="0"/>
              </a:rPr>
              <a:t>STEM Cluster</a:t>
            </a:r>
            <a:endParaRPr kumimoji="0" lang="en-US" sz="24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73180" y="1773400"/>
          <a:ext cx="8746398" cy="3505203"/>
        </p:xfrm>
        <a:graphic>
          <a:graphicData uri="http://schemas.openxmlformats.org/drawingml/2006/table">
            <a:tbl>
              <a:tblPr/>
              <a:tblGrid>
                <a:gridCol w="955890"/>
                <a:gridCol w="955890"/>
                <a:gridCol w="955890"/>
                <a:gridCol w="955890"/>
                <a:gridCol w="939960"/>
                <a:gridCol w="1035549"/>
                <a:gridCol w="1035549"/>
                <a:gridCol w="955890"/>
                <a:gridCol w="955890"/>
              </a:tblGrid>
              <a:tr h="219075">
                <a:tc gridSpan="9">
                  <a:txBody>
                    <a:bodyPr/>
                    <a:lstStyle/>
                    <a:p>
                      <a:pPr algn="ctr" fontAlgn="b"/>
                      <a:r>
                        <a:rPr lang="en-US" sz="1300" b="1" i="0" u="none" strike="noStrike" dirty="0">
                          <a:latin typeface="Arial"/>
                        </a:rPr>
                        <a:t>Honors/AP   PRE-Engineering</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19075">
                <a:tc>
                  <a:txBody>
                    <a:bodyPr/>
                    <a:lstStyle/>
                    <a:p>
                      <a:pPr algn="l" fontAlgn="b"/>
                      <a:r>
                        <a:rPr lang="en-US" sz="1300" b="0" i="0" u="none" strike="noStrike">
                          <a:latin typeface="Arial"/>
                        </a:rPr>
                        <a:t> </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1</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2</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3</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4</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5</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6</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7</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1" i="0" u="none" strike="noStrike">
                          <a:latin typeface="Arial"/>
                        </a:rPr>
                        <a:t>Semester 8</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r>
              <a:tr h="219075">
                <a:tc>
                  <a:txBody>
                    <a:bodyPr/>
                    <a:lstStyle/>
                    <a:p>
                      <a:pPr algn="l" fontAlgn="b"/>
                      <a:r>
                        <a:rPr lang="en-US" sz="1300" b="1" i="0" u="none" strike="noStrike">
                          <a:latin typeface="Arial"/>
                        </a:rPr>
                        <a:t>Math</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Alg. I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Geom.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Alg IIA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Alg IIB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Prob &amp; St.</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Pre-Cal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Calc.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AP Calc.</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075">
                <a:tc>
                  <a:txBody>
                    <a:bodyPr/>
                    <a:lstStyle/>
                    <a:p>
                      <a:pPr algn="l" fontAlgn="b"/>
                      <a:r>
                        <a:rPr lang="en-US" sz="1300" b="1" i="0" u="none" strike="noStrike">
                          <a:latin typeface="Arial"/>
                        </a:rPr>
                        <a:t>English</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Eng. I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Eng. II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Eng. III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Eng. IV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8151">
                <a:tc>
                  <a:txBody>
                    <a:bodyPr/>
                    <a:lstStyle/>
                    <a:p>
                      <a:pPr algn="l" fontAlgn="b"/>
                      <a:r>
                        <a:rPr lang="en-US" sz="1300" b="1" i="0" u="none" strike="noStrike">
                          <a:latin typeface="Arial"/>
                        </a:rPr>
                        <a:t>Science</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Bio I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Chem.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Physics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Science Research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Senior Science</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38151">
                <a:tc>
                  <a:txBody>
                    <a:bodyPr/>
                    <a:lstStyle/>
                    <a:p>
                      <a:pPr algn="l" fontAlgn="b"/>
                      <a:r>
                        <a:rPr lang="en-US" sz="1300" b="1" i="0" u="none" strike="noStrike">
                          <a:latin typeface="Arial"/>
                        </a:rPr>
                        <a:t>Social Studies</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W. Geo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W. Hist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latin typeface="Arial"/>
                        </a:rPr>
                        <a:t> </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US Hist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Econ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Govt H</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7226">
                <a:tc rowSpan="2">
                  <a:txBody>
                    <a:bodyPr/>
                    <a:lstStyle/>
                    <a:p>
                      <a:pPr algn="l" fontAlgn="ctr"/>
                      <a:r>
                        <a:rPr lang="en-US" sz="1300" b="1"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Computer Applications</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 Lang I</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 Lang II</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Principles of Engineering</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STEM Capstone</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075">
                <a:tc vMerge="1">
                  <a:txBody>
                    <a:bodyPr/>
                    <a:lstStyle/>
                    <a:p>
                      <a:endParaRPr lang="en-US"/>
                    </a:p>
                  </a:txBody>
                  <a:tcPr/>
                </a:tc>
                <a:tc>
                  <a:txBody>
                    <a:bodyPr/>
                    <a:lstStyle/>
                    <a:p>
                      <a:pPr algn="l" fontAlgn="ctr"/>
                      <a:r>
                        <a:rPr lang="en-US" sz="1300" b="0" i="0" u="none" strike="noStrike">
                          <a:latin typeface="Arial"/>
                        </a:rPr>
                        <a:t>Wellness</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PE/ P. Fin</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 Arts</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075">
                <a:tc>
                  <a:txBody>
                    <a:bodyPr/>
                    <a:lstStyle/>
                    <a:p>
                      <a:pPr algn="l" fontAlgn="b"/>
                      <a:r>
                        <a:rPr lang="en-US" sz="1300" b="1" i="0" u="none" strike="noStrike">
                          <a:latin typeface="Arial"/>
                        </a:rPr>
                        <a:t>Electives</a:t>
                      </a:r>
                    </a:p>
                  </a:txBody>
                  <a:tcPr marL="9957" marR="9957" marT="9957"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9957" marR="9957" marT="995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9075">
                <a:tc>
                  <a:txBody>
                    <a:bodyPr/>
                    <a:lstStyle/>
                    <a:p>
                      <a:pPr algn="l" fontAlgn="b"/>
                      <a:endParaRPr lang="en-US" sz="1300" b="0" i="0" u="none" strike="noStrike">
                        <a:latin typeface="Arial"/>
                      </a:endParaRPr>
                    </a:p>
                  </a:txBody>
                  <a:tcPr marL="9957" marR="9957" marT="9957" marB="0" anchor="b">
                    <a:lnL>
                      <a:noFill/>
                    </a:lnL>
                    <a:lnR>
                      <a:noFill/>
                    </a:lnR>
                    <a:lnT w="6350" cap="flat" cmpd="sng" algn="ctr">
                      <a:solidFill>
                        <a:srgbClr val="000000"/>
                      </a:solidFill>
                      <a:prstDash val="solid"/>
                      <a:round/>
                      <a:headEnd type="none" w="med" len="med"/>
                      <a:tailEnd type="none" w="med" len="med"/>
                    </a:lnT>
                    <a:lnB>
                      <a:noFill/>
                    </a:lnB>
                  </a:tcPr>
                </a:tc>
                <a:tc rowSpan="3" gridSpan="7">
                  <a:txBody>
                    <a:bodyPr/>
                    <a:lstStyle/>
                    <a:p>
                      <a:pPr algn="l" fontAlgn="t"/>
                      <a:r>
                        <a:rPr lang="en-US" sz="1300" b="0" i="0" u="none" strike="noStrike" dirty="0">
                          <a:latin typeface="Arial"/>
                        </a:rPr>
                        <a:t>* AP English may replace Honors English,  Can CAD satisfy Comp Apps?  Can CAD2 </a:t>
                      </a:r>
                      <a:r>
                        <a:rPr lang="en-US" sz="1300" b="0" i="0" u="none" strike="noStrike" dirty="0" err="1">
                          <a:latin typeface="Arial"/>
                        </a:rPr>
                        <a:t>satisy</a:t>
                      </a:r>
                      <a:r>
                        <a:rPr lang="en-US" sz="1300" b="0" i="0" u="none" strike="noStrike" dirty="0">
                          <a:latin typeface="Arial"/>
                        </a:rPr>
                        <a:t> </a:t>
                      </a:r>
                      <a:r>
                        <a:rPr lang="en-US" sz="1300" b="0" i="0" u="none" strike="noStrike" dirty="0" err="1">
                          <a:latin typeface="Arial"/>
                        </a:rPr>
                        <a:t>F.Arts</a:t>
                      </a:r>
                      <a:r>
                        <a:rPr lang="en-US" sz="1300" b="0" i="0" u="none" strike="noStrike" dirty="0">
                          <a:latin typeface="Arial"/>
                        </a:rPr>
                        <a:t>?  Do we need to include Trig/</a:t>
                      </a:r>
                      <a:r>
                        <a:rPr lang="en-US" sz="1300" b="0" i="0" u="none" strike="noStrike" dirty="0" err="1">
                          <a:latin typeface="Arial"/>
                        </a:rPr>
                        <a:t>Adv.Alg</a:t>
                      </a:r>
                      <a:r>
                        <a:rPr lang="en-US" sz="1300" b="0" i="0" u="none" strike="noStrike" dirty="0">
                          <a:latin typeface="Arial"/>
                        </a:rPr>
                        <a:t>?  </a:t>
                      </a:r>
                      <a:r>
                        <a:rPr lang="en-US" sz="1300" b="0" i="0" u="none" strike="noStrike" dirty="0" err="1">
                          <a:latin typeface="Arial"/>
                        </a:rPr>
                        <a:t>Eng.II</a:t>
                      </a:r>
                      <a:r>
                        <a:rPr lang="en-US" sz="1300" b="0" i="0" u="none" strike="noStrike" dirty="0">
                          <a:latin typeface="Arial"/>
                        </a:rPr>
                        <a:t> H and </a:t>
                      </a:r>
                      <a:r>
                        <a:rPr lang="en-US" sz="1300" b="0" i="0" u="none" strike="noStrike" dirty="0" err="1">
                          <a:latin typeface="Arial"/>
                        </a:rPr>
                        <a:t>W.Hist</a:t>
                      </a:r>
                      <a:r>
                        <a:rPr lang="en-US" sz="1300" b="0" i="0" u="none" strike="noStrike" dirty="0">
                          <a:latin typeface="Arial"/>
                        </a:rPr>
                        <a:t> H are taught during the same semester.</a:t>
                      </a:r>
                    </a:p>
                  </a:txBody>
                  <a:tcPr marL="9957" marR="9957" marT="9957" marB="0">
                    <a:lnL>
                      <a:noFill/>
                    </a:lnL>
                    <a:lnR>
                      <a:noFill/>
                    </a:lnR>
                    <a:lnT w="6350" cap="flat" cmpd="sng" algn="ctr">
                      <a:solidFill>
                        <a:srgbClr val="000000"/>
                      </a:solidFill>
                      <a:prstDash val="solid"/>
                      <a:round/>
                      <a:headEnd type="none" w="med" len="med"/>
                      <a:tailEnd type="none" w="med" len="med"/>
                    </a:lnT>
                    <a:lnB>
                      <a:noFill/>
                    </a:lnB>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rowSpan="3" hMerge="1">
                  <a:txBody>
                    <a:bodyPr/>
                    <a:lstStyle/>
                    <a:p>
                      <a:endParaRPr lang="en-US"/>
                    </a:p>
                  </a:txBody>
                  <a:tcPr/>
                </a:tc>
                <a:tc>
                  <a:txBody>
                    <a:bodyPr/>
                    <a:lstStyle/>
                    <a:p>
                      <a:pPr algn="l" fontAlgn="b"/>
                      <a:endParaRPr lang="en-US" sz="1300" b="1" i="0" u="none" strike="noStrike">
                        <a:latin typeface="Arial"/>
                      </a:endParaRPr>
                    </a:p>
                  </a:txBody>
                  <a:tcPr marL="9957" marR="9957" marT="9957" marB="0" anchor="b">
                    <a:lnL>
                      <a:noFill/>
                    </a:lnL>
                    <a:lnR>
                      <a:noFill/>
                    </a:lnR>
                    <a:lnT w="6350" cap="flat" cmpd="sng" algn="ctr">
                      <a:solidFill>
                        <a:srgbClr val="000000"/>
                      </a:solidFill>
                      <a:prstDash val="solid"/>
                      <a:round/>
                      <a:headEnd type="none" w="med" len="med"/>
                      <a:tailEnd type="none" w="med" len="med"/>
                    </a:lnT>
                    <a:lnB>
                      <a:noFill/>
                    </a:lnB>
                  </a:tcPr>
                </a:tc>
              </a:tr>
              <a:tr h="219075">
                <a:tc>
                  <a:txBody>
                    <a:bodyPr/>
                    <a:lstStyle/>
                    <a:p>
                      <a:pPr algn="l" fontAlgn="b"/>
                      <a:endParaRPr lang="en-US" sz="1300" b="0" i="0" u="none" strike="noStrike">
                        <a:latin typeface="Arial"/>
                      </a:endParaRPr>
                    </a:p>
                  </a:txBody>
                  <a:tcPr marL="9957" marR="9957" marT="9957" marB="0" anchor="b">
                    <a:lnL>
                      <a:noFill/>
                    </a:lnL>
                    <a:lnR>
                      <a:noFill/>
                    </a:lnR>
                    <a:lnT>
                      <a:noFill/>
                    </a:lnT>
                    <a:lnB>
                      <a:noFill/>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l" fontAlgn="b"/>
                      <a:endParaRPr lang="en-US" sz="1300" b="1" i="0" u="none" strike="noStrike">
                        <a:latin typeface="Arial"/>
                      </a:endParaRPr>
                    </a:p>
                  </a:txBody>
                  <a:tcPr marL="9957" marR="9957" marT="9957" marB="0" anchor="b">
                    <a:lnL>
                      <a:noFill/>
                    </a:lnL>
                    <a:lnR>
                      <a:noFill/>
                    </a:lnR>
                    <a:lnT>
                      <a:noFill/>
                    </a:lnT>
                    <a:lnB>
                      <a:noFill/>
                    </a:lnB>
                  </a:tcPr>
                </a:tc>
              </a:tr>
              <a:tr h="219075">
                <a:tc>
                  <a:txBody>
                    <a:bodyPr/>
                    <a:lstStyle/>
                    <a:p>
                      <a:pPr algn="l" fontAlgn="b"/>
                      <a:endParaRPr lang="en-US" sz="1300" b="0" i="0" u="none" strike="noStrike">
                        <a:latin typeface="Arial"/>
                      </a:endParaRPr>
                    </a:p>
                  </a:txBody>
                  <a:tcPr marL="9957" marR="9957" marT="9957" marB="0" anchor="b">
                    <a:lnL>
                      <a:noFill/>
                    </a:lnL>
                    <a:lnR>
                      <a:noFill/>
                    </a:lnR>
                    <a:lnT>
                      <a:noFill/>
                    </a:lnT>
                    <a:lnB>
                      <a:noFill/>
                    </a:lnB>
                  </a:tcPr>
                </a:tc>
                <a:tc gridSpan="7"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hMerge="1" vMerge="1">
                  <a:txBody>
                    <a:bodyPr/>
                    <a:lstStyle/>
                    <a:p>
                      <a:endParaRPr lang="en-US"/>
                    </a:p>
                  </a:txBody>
                  <a:tcPr/>
                </a:tc>
                <a:tc>
                  <a:txBody>
                    <a:bodyPr/>
                    <a:lstStyle/>
                    <a:p>
                      <a:pPr algn="l" fontAlgn="b"/>
                      <a:endParaRPr lang="en-US" sz="1300" b="1" i="0" u="none" strike="noStrike" dirty="0">
                        <a:latin typeface="Arial"/>
                      </a:endParaRPr>
                    </a:p>
                  </a:txBody>
                  <a:tcPr marL="9957" marR="9957" marT="9957" marB="0" anchor="b">
                    <a:lnL>
                      <a:noFill/>
                    </a:lnL>
                    <a:lnR>
                      <a:noFill/>
                    </a:lnR>
                    <a:lnT>
                      <a:noFill/>
                    </a:lnT>
                    <a:lnB>
                      <a:noFill/>
                    </a:lnB>
                  </a:tcPr>
                </a:tc>
              </a:tr>
            </a:tbl>
          </a:graphicData>
        </a:graphic>
      </p:graphicFrame>
      <p:sp>
        <p:nvSpPr>
          <p:cNvPr id="4" name="TextBox 3"/>
          <p:cNvSpPr txBox="1"/>
          <p:nvPr/>
        </p:nvSpPr>
        <p:spPr>
          <a:xfrm>
            <a:off x="685800" y="914400"/>
            <a:ext cx="7620000" cy="523220"/>
          </a:xfrm>
          <a:prstGeom prst="rect">
            <a:avLst/>
          </a:prstGeom>
          <a:noFill/>
        </p:spPr>
        <p:txBody>
          <a:bodyPr wrap="square" rtlCol="0">
            <a:spAutoFit/>
          </a:bodyPr>
          <a:lstStyle/>
          <a:p>
            <a:r>
              <a:rPr lang="en-US" sz="2800" dirty="0" smtClean="0">
                <a:latin typeface="Arial Black" pitchFamily="34" charset="0"/>
              </a:rPr>
              <a:t>Honors/AP   PRE-Engineering Pathway</a:t>
            </a:r>
            <a:endParaRPr lang="en-US" sz="2800" dirty="0">
              <a:latin typeface="Arial Black"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0834" y="1828800"/>
          <a:ext cx="8873161" cy="2667002"/>
        </p:xfrm>
        <a:graphic>
          <a:graphicData uri="http://schemas.openxmlformats.org/drawingml/2006/table">
            <a:tbl>
              <a:tblPr/>
              <a:tblGrid>
                <a:gridCol w="969744"/>
                <a:gridCol w="969744"/>
                <a:gridCol w="969744"/>
                <a:gridCol w="969744"/>
                <a:gridCol w="953583"/>
                <a:gridCol w="1050557"/>
                <a:gridCol w="1050557"/>
                <a:gridCol w="969744"/>
                <a:gridCol w="969744"/>
              </a:tblGrid>
              <a:tr h="222250">
                <a:tc gridSpan="9">
                  <a:txBody>
                    <a:bodyPr/>
                    <a:lstStyle/>
                    <a:p>
                      <a:pPr algn="ctr" fontAlgn="b"/>
                      <a:r>
                        <a:rPr lang="en-US" sz="1300" b="1" i="0" u="none" strike="noStrike">
                          <a:latin typeface="Arial"/>
                        </a:rPr>
                        <a:t> Pre-Engineering CAD and DESIGN</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22250">
                <a:tc>
                  <a:txBody>
                    <a:bodyPr/>
                    <a:lstStyle/>
                    <a:p>
                      <a:pPr algn="l" fontAlgn="b"/>
                      <a:r>
                        <a:rPr lang="en-US" sz="1300" b="1" i="0" u="none" strike="noStrike">
                          <a:latin typeface="Arial"/>
                        </a:rPr>
                        <a:t> </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1</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2</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3</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4</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5</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6</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7</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1" i="0" u="none" strike="noStrike">
                          <a:latin typeface="Arial"/>
                        </a:rPr>
                        <a:t>Semester 8</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250">
                <a:tc>
                  <a:txBody>
                    <a:bodyPr/>
                    <a:lstStyle/>
                    <a:p>
                      <a:pPr algn="l" fontAlgn="ctr"/>
                      <a:r>
                        <a:rPr lang="en-US" sz="1300" b="1" i="0" u="none" strike="noStrike">
                          <a:latin typeface="Arial"/>
                        </a:rPr>
                        <a:t>Math</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Alg IA</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Alg IB</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Geometry</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Alg. IIA</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Alg IIB</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Finite Math</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250">
                <a:tc>
                  <a:txBody>
                    <a:bodyPr/>
                    <a:lstStyle/>
                    <a:p>
                      <a:pPr algn="l" fontAlgn="ctr"/>
                      <a:r>
                        <a:rPr lang="en-US" sz="1300" b="1" i="0" u="none" strike="noStrike">
                          <a:latin typeface="Arial"/>
                        </a:rPr>
                        <a:t>English</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Eng. I</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Eng. II</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Eng. III</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Eng. IV</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250">
                <a:tc>
                  <a:txBody>
                    <a:bodyPr/>
                    <a:lstStyle/>
                    <a:p>
                      <a:pPr algn="l" fontAlgn="ctr"/>
                      <a:r>
                        <a:rPr lang="en-US" sz="1300" b="1" i="0" u="none" strike="noStrike">
                          <a:latin typeface="Arial"/>
                        </a:rPr>
                        <a:t>Science</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b"/>
                      <a:r>
                        <a:rPr lang="en-US" sz="1300" b="0" i="0" u="none" strike="noStrike">
                          <a:latin typeface="Arial"/>
                        </a:rPr>
                        <a:t> </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Bio IA</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Phy. Sci</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Chem A</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Chem B</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44501">
                <a:tc>
                  <a:txBody>
                    <a:bodyPr/>
                    <a:lstStyle/>
                    <a:p>
                      <a:pPr algn="l" fontAlgn="ctr"/>
                      <a:r>
                        <a:rPr lang="en-US" sz="1300" b="1" i="0" u="none" strike="noStrike">
                          <a:latin typeface="Arial"/>
                        </a:rPr>
                        <a:t>Social Studies</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World Geography</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300" b="0" i="0" u="none" strike="noStrike">
                          <a:latin typeface="Arial"/>
                        </a:rPr>
                        <a:t> </a:t>
                      </a:r>
                    </a:p>
                  </a:txBody>
                  <a:tcPr marL="10102" marR="10102" marT="101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0" u="none" strike="noStrike">
                          <a:latin typeface="Arial"/>
                        </a:rPr>
                        <a:t>CAD</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US History</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Science Research</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Economics</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Government</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66751">
                <a:tc rowSpan="2">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Computer Applications</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 Lang I</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 Lang II</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Principles of Engineering</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STEM Capstone</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c>
                  <a:txBody>
                    <a:bodyPr/>
                    <a:lstStyle/>
                    <a:p>
                      <a:pPr algn="l" fontAlgn="ctr"/>
                      <a:r>
                        <a:rPr lang="en-US" sz="1300" b="0" i="0" u="none" strike="noStrike">
                          <a:latin typeface="Arial"/>
                        </a:rPr>
                        <a:t>Advanced CAD</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99FF"/>
                    </a:solidFill>
                  </a:tcPr>
                </a:tc>
              </a:tr>
              <a:tr h="222250">
                <a:tc vMerge="1">
                  <a:txBody>
                    <a:bodyPr/>
                    <a:lstStyle/>
                    <a:p>
                      <a:endParaRPr lang="en-US"/>
                    </a:p>
                  </a:txBody>
                  <a:tcPr/>
                </a:tc>
                <a:tc>
                  <a:txBody>
                    <a:bodyPr/>
                    <a:lstStyle/>
                    <a:p>
                      <a:pPr algn="l" fontAlgn="ctr"/>
                      <a:r>
                        <a:rPr lang="en-US" sz="1300" b="0" i="0" u="none" strike="noStrike">
                          <a:latin typeface="Arial"/>
                        </a:rPr>
                        <a:t>Wellness</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PE/ P. Fin</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F. Arts</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22250">
                <a:tc>
                  <a:txBody>
                    <a:bodyPr/>
                    <a:lstStyle/>
                    <a:p>
                      <a:pPr algn="l" fontAlgn="ctr"/>
                      <a:r>
                        <a:rPr lang="en-US" sz="1300" b="1" i="0" u="none" strike="noStrike">
                          <a:latin typeface="Arial"/>
                        </a:rPr>
                        <a:t>Electives</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EECE1"/>
                    </a:solidFill>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0" i="0" u="none" strike="noStrike">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300" b="1" i="0" u="none" strike="noStrike" dirty="0">
                          <a:latin typeface="Arial"/>
                        </a:rPr>
                        <a:t> </a:t>
                      </a:r>
                    </a:p>
                  </a:txBody>
                  <a:tcPr marL="10102" marR="10102" marT="1010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TextBox 2"/>
          <p:cNvSpPr txBox="1"/>
          <p:nvPr/>
        </p:nvSpPr>
        <p:spPr>
          <a:xfrm>
            <a:off x="304800" y="1076980"/>
            <a:ext cx="8686800" cy="523220"/>
          </a:xfrm>
          <a:prstGeom prst="rect">
            <a:avLst/>
          </a:prstGeom>
          <a:noFill/>
        </p:spPr>
        <p:txBody>
          <a:bodyPr wrap="square" rtlCol="0">
            <a:spAutoFit/>
          </a:bodyPr>
          <a:lstStyle/>
          <a:p>
            <a:r>
              <a:rPr lang="en-US" sz="2800" dirty="0" smtClean="0">
                <a:latin typeface="Arial Black" pitchFamily="34" charset="0"/>
              </a:rPr>
              <a:t> PRE-Engineering CAD and Design Pathway</a:t>
            </a:r>
            <a:endParaRPr lang="en-US" sz="2800" dirty="0">
              <a:latin typeface="Arial Black"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990601"/>
            <a:ext cx="8534400" cy="8125301"/>
          </a:xfrm>
          <a:prstGeom prst="rect">
            <a:avLst/>
          </a:prstGeom>
          <a:noFill/>
        </p:spPr>
        <p:txBody>
          <a:bodyPr wrap="square" rtlCol="0">
            <a:spAutoFit/>
          </a:bodyPr>
          <a:lstStyle/>
          <a:p>
            <a:pPr algn="ctr"/>
            <a:r>
              <a:rPr lang="en-US" sz="3600" dirty="0" smtClean="0">
                <a:latin typeface="Arial Black" pitchFamily="34" charset="0"/>
              </a:rPr>
              <a:t>Building The Capacity</a:t>
            </a:r>
          </a:p>
          <a:p>
            <a:endParaRPr lang="en-US" dirty="0" smtClean="0"/>
          </a:p>
          <a:p>
            <a:pPr algn="ctr"/>
            <a:r>
              <a:rPr lang="en-US" sz="3200" dirty="0" smtClean="0">
                <a:latin typeface="Arial Black" pitchFamily="34" charset="0"/>
              </a:rPr>
              <a:t>Advanced Placement Courses Being Offered at HHS This Year</a:t>
            </a:r>
          </a:p>
          <a:p>
            <a:pPr algn="ctr"/>
            <a:endParaRPr lang="en-US" dirty="0" smtClean="0"/>
          </a:p>
          <a:p>
            <a:pPr algn="ctr"/>
            <a:endParaRPr lang="en-US" sz="2800" dirty="0" smtClean="0">
              <a:latin typeface="Arial Black" pitchFamily="34" charset="0"/>
            </a:endParaRPr>
          </a:p>
          <a:p>
            <a:pPr algn="ctr"/>
            <a:r>
              <a:rPr lang="en-US" sz="2800" dirty="0" smtClean="0">
                <a:latin typeface="Arial Black" pitchFamily="34" charset="0"/>
              </a:rPr>
              <a:t>AP English III		AP Calculus AB</a:t>
            </a:r>
          </a:p>
          <a:p>
            <a:pPr algn="ctr"/>
            <a:endParaRPr lang="en-US" sz="2800" dirty="0" smtClean="0">
              <a:latin typeface="Arial Black" pitchFamily="34" charset="0"/>
            </a:endParaRPr>
          </a:p>
          <a:p>
            <a:pPr algn="ctr"/>
            <a:r>
              <a:rPr lang="en-US" sz="2800" dirty="0" smtClean="0">
                <a:latin typeface="Arial Black" pitchFamily="34" charset="0"/>
              </a:rPr>
              <a:t>AP English IV		AP Calculus BC</a:t>
            </a:r>
          </a:p>
          <a:p>
            <a:pPr algn="ctr"/>
            <a:endParaRPr lang="en-US" sz="2800" dirty="0" smtClean="0">
              <a:latin typeface="Arial Black" pitchFamily="34" charset="0"/>
            </a:endParaRPr>
          </a:p>
          <a:p>
            <a:pPr algn="ctr"/>
            <a:r>
              <a:rPr lang="en-US" sz="2800" dirty="0" smtClean="0">
                <a:latin typeface="Arial Black" pitchFamily="34" charset="0"/>
              </a:rPr>
              <a:t>AP US History		AP </a:t>
            </a:r>
            <a:r>
              <a:rPr lang="en-US" sz="2800" dirty="0" smtClean="0">
                <a:latin typeface="Arial Black" pitchFamily="34" charset="0"/>
              </a:rPr>
              <a:t>Biology</a:t>
            </a:r>
          </a:p>
          <a:p>
            <a:pPr algn="ctr"/>
            <a:endParaRPr lang="en-US" sz="2800" dirty="0" smtClean="0">
              <a:latin typeface="Arial Black" pitchFamily="34" charset="0"/>
            </a:endParaRPr>
          </a:p>
          <a:p>
            <a:pPr algn="ctr"/>
            <a:r>
              <a:rPr lang="en-US" sz="2800" dirty="0" smtClean="0">
                <a:latin typeface="Arial Black" pitchFamily="34" charset="0"/>
              </a:rPr>
              <a:t>AP Probability and Statistics</a:t>
            </a:r>
            <a:endParaRPr lang="en-US" sz="2800" dirty="0" smtClean="0">
              <a:latin typeface="Arial Black" pitchFamily="34" charset="0"/>
            </a:endParaRPr>
          </a:p>
          <a:p>
            <a:pPr algn="ctr"/>
            <a:endParaRPr lang="en-US" dirty="0" smtClean="0"/>
          </a:p>
          <a:p>
            <a:pPr algn="ctr"/>
            <a:endParaRPr lang="en-US" dirty="0" smtClean="0"/>
          </a:p>
          <a:p>
            <a:pPr algn="ct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1"/>
          <p:cNvSpPr>
            <a:spLocks noChangeArrowheads="1"/>
          </p:cNvSpPr>
          <p:nvPr/>
        </p:nvSpPr>
        <p:spPr bwMode="auto">
          <a:xfrm>
            <a:off x="0" y="897471"/>
            <a:ext cx="9144000" cy="45858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Scientific Research:  Course Number: 3295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Black" pitchFamily="34" charset="0"/>
                <a:ea typeface="Times New Roman" pitchFamily="18" charset="0"/>
                <a:cs typeface="Arial" pitchFamily="34" charset="0"/>
              </a:rPr>
              <a:t>This class will focus on original research to be done in the course of the semester by both the class as a whole and the individual student.  We will focus on correct ways to do research as well as ethical ramifications of research practices.  There will be a concluding presentation that will be made by each student about the research that they completed in front of peers and faculty.  Students will also be encouraged to take part in science research competitions for scholarship money.</a:t>
            </a:r>
            <a:endParaRPr kumimoji="0" lang="en-US" sz="2400" b="0" i="0" u="none" strike="noStrike" cap="none" normalizeH="0" baseline="0" dirty="0" smtClean="0">
              <a:ln>
                <a:noFill/>
              </a:ln>
              <a:solidFill>
                <a:schemeClr val="tx1"/>
              </a:solidFill>
              <a:effectLst/>
              <a:latin typeface="Arial Black"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990600"/>
            <a:ext cx="8534400" cy="3886200"/>
          </a:xfrm>
        </p:spPr>
        <p:txBody>
          <a:bodyPr>
            <a:noAutofit/>
          </a:bodyPr>
          <a:lstStyle/>
          <a:p>
            <a:pPr algn="ctr"/>
            <a:r>
              <a:rPr lang="en-US" sz="4800" dirty="0" smtClean="0">
                <a:solidFill>
                  <a:schemeClr val="tx1"/>
                </a:solidFill>
                <a:latin typeface="Arial Black" pitchFamily="34" charset="0"/>
              </a:rPr>
              <a:t>STEM is an essential component of the BCS Strategic Plan 2010-2015 and </a:t>
            </a:r>
            <a:br>
              <a:rPr lang="en-US" sz="4800" dirty="0" smtClean="0">
                <a:solidFill>
                  <a:schemeClr val="tx1"/>
                </a:solidFill>
                <a:latin typeface="Arial Black" pitchFamily="34" charset="0"/>
              </a:rPr>
            </a:br>
            <a:r>
              <a:rPr lang="en-US" sz="4800" dirty="0" smtClean="0">
                <a:solidFill>
                  <a:schemeClr val="tx1"/>
                </a:solidFill>
                <a:latin typeface="Arial Black" pitchFamily="34" charset="0"/>
              </a:rPr>
              <a:t>Vision of Excellence</a:t>
            </a:r>
            <a:endParaRPr lang="en-US" sz="4800" dirty="0">
              <a:solidFill>
                <a:schemeClr val="tx1"/>
              </a:solidFill>
              <a:latin typeface="Arial Black"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19200" y="838200"/>
            <a:ext cx="6400800" cy="5410200"/>
          </a:xfrm>
        </p:spPr>
        <p:txBody>
          <a:bodyPr>
            <a:normAutofit/>
          </a:bodyPr>
          <a:lstStyle/>
          <a:p>
            <a:pPr algn="ctr"/>
            <a:r>
              <a:rPr lang="en-US" sz="4000" b="1" dirty="0" smtClean="0">
                <a:solidFill>
                  <a:schemeClr val="tx1"/>
                </a:solidFill>
                <a:latin typeface="Arial Black" pitchFamily="34" charset="0"/>
              </a:rPr>
              <a:t>BLOUNT COUNTY SCHOOLS</a:t>
            </a:r>
          </a:p>
          <a:p>
            <a:pPr algn="ctr"/>
            <a:r>
              <a:rPr lang="en-US" sz="4000" b="1" dirty="0" smtClean="0">
                <a:solidFill>
                  <a:schemeClr val="tx1"/>
                </a:solidFill>
                <a:latin typeface="Arial Black" pitchFamily="34" charset="0"/>
              </a:rPr>
              <a:t>VISION: </a:t>
            </a:r>
          </a:p>
          <a:p>
            <a:pPr algn="ctr"/>
            <a:endParaRPr lang="en-US" sz="1600" b="1" dirty="0">
              <a:solidFill>
                <a:schemeClr val="tx1"/>
              </a:solidFill>
              <a:latin typeface="Arial Black" pitchFamily="34" charset="0"/>
            </a:endParaRPr>
          </a:p>
          <a:p>
            <a:pPr algn="ctr"/>
            <a:r>
              <a:rPr lang="en-US" sz="4400" dirty="0" smtClean="0">
                <a:solidFill>
                  <a:schemeClr val="tx1"/>
                </a:solidFill>
                <a:latin typeface="Arial Black" pitchFamily="34" charset="0"/>
              </a:rPr>
              <a:t>Educational </a:t>
            </a:r>
            <a:r>
              <a:rPr lang="en-US" sz="4400" dirty="0">
                <a:solidFill>
                  <a:schemeClr val="tx1"/>
                </a:solidFill>
                <a:latin typeface="Arial Black" pitchFamily="34" charset="0"/>
              </a:rPr>
              <a:t>Excellence for All</a:t>
            </a:r>
          </a:p>
          <a:p>
            <a:pPr algn="ctr"/>
            <a:r>
              <a:rPr lang="en-US" sz="4400" dirty="0" smtClean="0">
                <a:solidFill>
                  <a:schemeClr val="tx1"/>
                </a:solidFill>
                <a:latin typeface="Arial Black" pitchFamily="34" charset="0"/>
              </a:rPr>
              <a:t>Students!</a:t>
            </a:r>
            <a:endParaRPr lang="en-US" sz="4400" dirty="0">
              <a:solidFill>
                <a:schemeClr val="tx1"/>
              </a:solidFill>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8600" y="914400"/>
            <a:ext cx="8686800" cy="5663089"/>
          </a:xfrm>
          <a:prstGeom prst="rect">
            <a:avLst/>
          </a:prstGeom>
          <a:noFill/>
        </p:spPr>
        <p:txBody>
          <a:bodyPr wrap="square" rtlCol="0">
            <a:spAutoFit/>
          </a:bodyPr>
          <a:lstStyle/>
          <a:p>
            <a:pPr algn="ctr"/>
            <a:r>
              <a:rPr lang="en-US" sz="4000" b="1" dirty="0" smtClean="0">
                <a:solidFill>
                  <a:schemeClr val="tx1"/>
                </a:solidFill>
                <a:latin typeface="Arial Black" pitchFamily="34" charset="0"/>
              </a:rPr>
              <a:t>BLOUNT COUNTY SCHOOLS</a:t>
            </a:r>
          </a:p>
          <a:p>
            <a:pPr algn="ctr"/>
            <a:r>
              <a:rPr lang="en-US" sz="4000" b="1" dirty="0" smtClean="0">
                <a:solidFill>
                  <a:schemeClr val="tx1"/>
                </a:solidFill>
                <a:latin typeface="Arial Black" pitchFamily="34" charset="0"/>
              </a:rPr>
              <a:t>Mission: </a:t>
            </a:r>
          </a:p>
          <a:p>
            <a:pPr algn="ctr"/>
            <a:endParaRPr lang="en-US" sz="4000" b="1" dirty="0" smtClean="0">
              <a:solidFill>
                <a:schemeClr val="tx1"/>
              </a:solidFill>
              <a:latin typeface="Arial Black" pitchFamily="34" charset="0"/>
            </a:endParaRPr>
          </a:p>
          <a:p>
            <a:r>
              <a:rPr lang="en-US" sz="3200" dirty="0">
                <a:latin typeface="Arial Black" pitchFamily="34" charset="0"/>
              </a:rPr>
              <a:t>To Maximize the </a:t>
            </a:r>
            <a:r>
              <a:rPr lang="en-US" sz="3200" dirty="0" smtClean="0">
                <a:latin typeface="Arial Black" pitchFamily="34" charset="0"/>
              </a:rPr>
              <a:t>Academic Potential </a:t>
            </a:r>
            <a:r>
              <a:rPr lang="en-US" sz="3200" dirty="0">
                <a:latin typeface="Arial Black" pitchFamily="34" charset="0"/>
              </a:rPr>
              <a:t>of Every Child in a Safe </a:t>
            </a:r>
            <a:r>
              <a:rPr lang="en-US" sz="3200" dirty="0" smtClean="0">
                <a:latin typeface="Arial Black" pitchFamily="34" charset="0"/>
              </a:rPr>
              <a:t>and Personalized </a:t>
            </a:r>
            <a:r>
              <a:rPr lang="en-US" sz="3200" dirty="0">
                <a:latin typeface="Arial Black" pitchFamily="34" charset="0"/>
              </a:rPr>
              <a:t>Environment. The BCS </a:t>
            </a:r>
            <a:r>
              <a:rPr lang="en-US" sz="3200" dirty="0" smtClean="0">
                <a:latin typeface="Arial Black" pitchFamily="34" charset="0"/>
              </a:rPr>
              <a:t>will graduate </a:t>
            </a:r>
            <a:r>
              <a:rPr lang="en-US" sz="3200" dirty="0">
                <a:latin typeface="Arial Black" pitchFamily="34" charset="0"/>
              </a:rPr>
              <a:t>students who are college and </a:t>
            </a:r>
            <a:r>
              <a:rPr lang="en-US" sz="3200" dirty="0" smtClean="0">
                <a:latin typeface="Arial Black" pitchFamily="34" charset="0"/>
              </a:rPr>
              <a:t>career ready </a:t>
            </a:r>
            <a:r>
              <a:rPr lang="en-US" sz="3200" dirty="0">
                <a:latin typeface="Arial Black" pitchFamily="34" charset="0"/>
              </a:rPr>
              <a:t>and prepared to meet the challenges of </a:t>
            </a:r>
            <a:r>
              <a:rPr lang="en-US" sz="3200" dirty="0" smtClean="0">
                <a:latin typeface="Arial Black" pitchFamily="34" charset="0"/>
              </a:rPr>
              <a:t>the 21st </a:t>
            </a:r>
            <a:r>
              <a:rPr lang="en-US" sz="3200" dirty="0">
                <a:latin typeface="Arial Black" pitchFamily="34" charset="0"/>
              </a:rPr>
              <a:t>Century workplace.</a:t>
            </a:r>
            <a:endParaRPr lang="en-US" sz="3200" b="1" dirty="0" smtClean="0">
              <a:solidFill>
                <a:schemeClr val="tx1"/>
              </a:solidFill>
              <a:latin typeface="Arial Black" pitchFamily="34"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762000"/>
            <a:ext cx="8534400" cy="5638800"/>
          </a:xfrm>
        </p:spPr>
        <p:txBody>
          <a:bodyPr>
            <a:noAutofit/>
          </a:bodyPr>
          <a:lstStyle/>
          <a:p>
            <a:pPr algn="ctr"/>
            <a:r>
              <a:rPr lang="en-US" sz="4000" dirty="0" smtClean="0">
                <a:latin typeface="Arial Black" pitchFamily="34" charset="0"/>
              </a:rPr>
              <a:t>• </a:t>
            </a:r>
            <a:r>
              <a:rPr lang="en-US" sz="4000" b="1" dirty="0" smtClean="0">
                <a:latin typeface="Arial Black" pitchFamily="34" charset="0"/>
              </a:rPr>
              <a:t>Focus on math and science for all students in all grades. </a:t>
            </a:r>
          </a:p>
          <a:p>
            <a:pPr algn="ctr"/>
            <a:endParaRPr lang="en-US" sz="2000" b="1" dirty="0" smtClean="0"/>
          </a:p>
          <a:p>
            <a:pPr algn="l"/>
            <a:r>
              <a:rPr lang="en-US" sz="3200" dirty="0" smtClean="0">
                <a:latin typeface="Arial Black" pitchFamily="34" charset="0"/>
              </a:rPr>
              <a:t>Math and science need to be more coordinated and integrated for maximizing instructional time and producing positive results. Through our math and science curriculum, we need to develop the ability to analyze, synthesize and solve problems from which there are no routine solutions.</a:t>
            </a:r>
            <a:endParaRPr lang="en-US" sz="3200" dirty="0">
              <a:latin typeface="Arial Black"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762000"/>
            <a:ext cx="8534400" cy="5105400"/>
          </a:xfrm>
        </p:spPr>
        <p:txBody>
          <a:bodyPr>
            <a:normAutofit fontScale="90000"/>
          </a:bodyPr>
          <a:lstStyle/>
          <a:p>
            <a:pPr algn="ctr"/>
            <a:r>
              <a:rPr lang="en-US" sz="4400" dirty="0" smtClean="0">
                <a:solidFill>
                  <a:schemeClr val="tx1"/>
                </a:solidFill>
                <a:latin typeface="Arial Black" pitchFamily="34" charset="0"/>
              </a:rPr>
              <a:t>Build capacity to sustain educational excellence:</a:t>
            </a:r>
            <a:br>
              <a:rPr lang="en-US" sz="4400" dirty="0" smtClean="0">
                <a:solidFill>
                  <a:schemeClr val="tx1"/>
                </a:solidFill>
                <a:latin typeface="Arial Black" pitchFamily="34" charset="0"/>
              </a:rPr>
            </a:br>
            <a:r>
              <a:rPr lang="en-US" sz="4000" dirty="0" smtClean="0">
                <a:solidFill>
                  <a:schemeClr val="tx1"/>
                </a:solidFill>
                <a:latin typeface="Arial Black" pitchFamily="34" charset="0"/>
              </a:rPr>
              <a:t/>
            </a:r>
            <a:br>
              <a:rPr lang="en-US" sz="4000" dirty="0" smtClean="0">
                <a:solidFill>
                  <a:schemeClr val="tx1"/>
                </a:solidFill>
                <a:latin typeface="Arial Black" pitchFamily="34" charset="0"/>
              </a:rPr>
            </a:br>
            <a:r>
              <a:rPr lang="en-US" sz="3600" dirty="0" smtClean="0">
                <a:solidFill>
                  <a:schemeClr val="tx1"/>
                </a:solidFill>
                <a:latin typeface="Arial Black" pitchFamily="34" charset="0"/>
              </a:rPr>
              <a:t>We must fully engage our community in our schools. Business and industry and the overall community at large have a vested interest in the success of our school system. We need to find meaningful ways for our community to contribute toward significantly improving our schools.</a:t>
            </a:r>
            <a:endParaRPr lang="en-US" sz="3600" dirty="0">
              <a:solidFill>
                <a:schemeClr val="tx1"/>
              </a:solidFill>
              <a:latin typeface="Arial Black"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52400" y="1752600"/>
          <a:ext cx="8790334" cy="4300569"/>
        </p:xfrm>
        <a:graphic>
          <a:graphicData uri="http://schemas.openxmlformats.org/drawingml/2006/table">
            <a:tbl>
              <a:tblPr/>
              <a:tblGrid>
                <a:gridCol w="1357856"/>
                <a:gridCol w="7432478"/>
              </a:tblGrid>
              <a:tr h="1755195">
                <a:tc>
                  <a:txBody>
                    <a:bodyPr/>
                    <a:lstStyle/>
                    <a:p>
                      <a:pPr marL="0" marR="0" algn="l">
                        <a:spcBef>
                          <a:spcPts val="0"/>
                        </a:spcBef>
                        <a:spcAft>
                          <a:spcPts val="0"/>
                        </a:spcAft>
                      </a:pPr>
                      <a:r>
                        <a:rPr lang="en-US" sz="2400" dirty="0">
                          <a:latin typeface="Arial Black" pitchFamily="34" charset="0"/>
                          <a:ea typeface="Times New Roman"/>
                        </a:rPr>
                        <a:t>Who</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400" dirty="0">
                          <a:latin typeface="Arial Black" pitchFamily="34" charset="0"/>
                          <a:ea typeface="Times New Roman"/>
                        </a:rPr>
                        <a:t>Mark Andrews, Mary Cooper, Sam Warwick, Mark Rowland, Justin Lane, Kendall Terry, Julie Bell, </a:t>
                      </a:r>
                      <a:r>
                        <a:rPr lang="en-US" sz="2400" dirty="0" err="1">
                          <a:latin typeface="Arial Black" pitchFamily="34" charset="0"/>
                          <a:ea typeface="Times New Roman"/>
                        </a:rPr>
                        <a:t>LaVada</a:t>
                      </a:r>
                      <a:r>
                        <a:rPr lang="en-US" sz="2400" dirty="0">
                          <a:latin typeface="Arial Black" pitchFamily="34" charset="0"/>
                          <a:ea typeface="Times New Roman"/>
                        </a:rPr>
                        <a:t> </a:t>
                      </a:r>
                      <a:r>
                        <a:rPr lang="en-US" sz="2400" dirty="0" err="1">
                          <a:latin typeface="Arial Black" pitchFamily="34" charset="0"/>
                          <a:ea typeface="Times New Roman"/>
                        </a:rPr>
                        <a:t>Yazel</a:t>
                      </a:r>
                      <a:r>
                        <a:rPr lang="en-US" sz="2400" dirty="0">
                          <a:latin typeface="Arial Black" pitchFamily="34" charset="0"/>
                          <a:ea typeface="Times New Roman"/>
                        </a:rPr>
                        <a:t>, Lisa Collins, Jared Smith, Colleen </a:t>
                      </a:r>
                      <a:r>
                        <a:rPr lang="en-US" sz="2400" dirty="0" err="1" smtClean="0">
                          <a:latin typeface="Arial Black" pitchFamily="34" charset="0"/>
                          <a:ea typeface="Times New Roman"/>
                        </a:rPr>
                        <a:t>Mattison</a:t>
                      </a:r>
                      <a:r>
                        <a:rPr lang="en-US" sz="2400" dirty="0" smtClean="0">
                          <a:latin typeface="Arial Black" pitchFamily="34" charset="0"/>
                          <a:ea typeface="Times New Roman"/>
                        </a:rPr>
                        <a:t>, Shane</a:t>
                      </a:r>
                      <a:r>
                        <a:rPr lang="en-US" sz="2400" baseline="0" dirty="0" smtClean="0">
                          <a:latin typeface="Arial Black" pitchFamily="34" charset="0"/>
                          <a:ea typeface="Times New Roman"/>
                        </a:rPr>
                        <a:t> </a:t>
                      </a:r>
                      <a:r>
                        <a:rPr lang="en-US" sz="2400" baseline="0" dirty="0" err="1" smtClean="0">
                          <a:latin typeface="Arial Black" pitchFamily="34" charset="0"/>
                          <a:ea typeface="Times New Roman"/>
                        </a:rPr>
                        <a:t>Rewis</a:t>
                      </a:r>
                      <a:r>
                        <a:rPr lang="en-US" sz="2400" baseline="0" dirty="0" smtClean="0">
                          <a:latin typeface="Arial Black" pitchFamily="34" charset="0"/>
                          <a:ea typeface="Times New Roman"/>
                        </a:rPr>
                        <a:t>, Brad </a:t>
                      </a:r>
                      <a:r>
                        <a:rPr lang="en-US" sz="2400" dirty="0" smtClean="0">
                          <a:latin typeface="Arial Black" pitchFamily="34" charset="0"/>
                        </a:rPr>
                        <a:t>Rasmussen</a:t>
                      </a:r>
                      <a:endParaRPr lang="en-US" sz="2400" dirty="0">
                        <a:latin typeface="Arial Black" pitchFamily="34" charset="0"/>
                        <a:ea typeface="Times New Roman"/>
                      </a:endParaRP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9405">
                <a:tc>
                  <a:txBody>
                    <a:bodyPr/>
                    <a:lstStyle/>
                    <a:p>
                      <a:pPr marL="0" marR="0" algn="l">
                        <a:spcBef>
                          <a:spcPts val="0"/>
                        </a:spcBef>
                        <a:spcAft>
                          <a:spcPts val="0"/>
                        </a:spcAft>
                      </a:pPr>
                      <a:r>
                        <a:rPr lang="en-US" sz="2400" dirty="0">
                          <a:latin typeface="Arial Black" pitchFamily="34" charset="0"/>
                          <a:ea typeface="Times New Roman"/>
                        </a:rPr>
                        <a:t>What</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400" dirty="0">
                          <a:latin typeface="Arial Black" pitchFamily="34" charset="0"/>
                          <a:ea typeface="Times New Roman"/>
                        </a:rPr>
                        <a:t>STEM</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52556">
                <a:tc>
                  <a:txBody>
                    <a:bodyPr/>
                    <a:lstStyle/>
                    <a:p>
                      <a:pPr marL="0" marR="0" algn="l">
                        <a:spcBef>
                          <a:spcPts val="0"/>
                        </a:spcBef>
                        <a:spcAft>
                          <a:spcPts val="0"/>
                        </a:spcAft>
                      </a:pPr>
                      <a:r>
                        <a:rPr lang="en-US" sz="2400" dirty="0">
                          <a:latin typeface="Arial Black" pitchFamily="34" charset="0"/>
                          <a:ea typeface="Times New Roman"/>
                        </a:rPr>
                        <a:t>When</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400" dirty="0">
                          <a:latin typeface="Arial Black" pitchFamily="34" charset="0"/>
                          <a:ea typeface="Times New Roman"/>
                        </a:rPr>
                        <a:t>Bi-monthly meetings</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59808">
                <a:tc>
                  <a:txBody>
                    <a:bodyPr/>
                    <a:lstStyle/>
                    <a:p>
                      <a:pPr marL="0" marR="0" algn="l">
                        <a:spcBef>
                          <a:spcPts val="0"/>
                        </a:spcBef>
                        <a:spcAft>
                          <a:spcPts val="0"/>
                        </a:spcAft>
                      </a:pPr>
                      <a:r>
                        <a:rPr lang="en-US" sz="2400" dirty="0">
                          <a:latin typeface="Arial Black" pitchFamily="34" charset="0"/>
                          <a:ea typeface="Times New Roman"/>
                        </a:rPr>
                        <a:t>Where</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0"/>
                        </a:spcBef>
                        <a:spcAft>
                          <a:spcPts val="0"/>
                        </a:spcAft>
                      </a:pPr>
                      <a:r>
                        <a:rPr lang="en-US" sz="2400" dirty="0">
                          <a:latin typeface="Arial Black" pitchFamily="34" charset="0"/>
                          <a:ea typeface="Times New Roman"/>
                        </a:rPr>
                        <a:t>HHS STEM Center</a:t>
                      </a:r>
                    </a:p>
                  </a:txBody>
                  <a:tcPr marL="107199" marR="10719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1505" name="Rectangle 1"/>
          <p:cNvSpPr>
            <a:spLocks noChangeArrowheads="1"/>
          </p:cNvSpPr>
          <p:nvPr/>
        </p:nvSpPr>
        <p:spPr bwMode="auto">
          <a:xfrm>
            <a:off x="0" y="788782"/>
            <a:ext cx="91440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US" sz="3200" dirty="0" smtClean="0">
                <a:latin typeface="Arial Black" pitchFamily="34" charset="0"/>
                <a:ea typeface="Times New Roman" pitchFamily="18" charset="0"/>
                <a:cs typeface="Arial" pitchFamily="34" charset="0"/>
              </a:rPr>
              <a:t>HHS STEM TEAM</a:t>
            </a:r>
          </a:p>
          <a:p>
            <a:pPr lvl="0" algn="ctr" fontAlgn="base">
              <a:spcBef>
                <a:spcPct val="0"/>
              </a:spcBef>
              <a:spcAft>
                <a:spcPct val="0"/>
              </a:spcAft>
            </a:pPr>
            <a:endParaRPr kumimoji="0" lang="en-US" sz="3200" b="0" i="0" u="none" strike="noStrike" cap="none" normalizeH="0" baseline="0" dirty="0" smtClean="0">
              <a:ln>
                <a:noFill/>
              </a:ln>
              <a:solidFill>
                <a:schemeClr val="tx1"/>
              </a:solidFill>
              <a:effectLst/>
              <a:latin typeface="Arial Black" pitchFamily="34" charset="0"/>
              <a:cs typeface="Arial" pitchFamily="34" charset="0"/>
            </a:endParaRPr>
          </a:p>
          <a:p>
            <a:pPr lvl="0" algn="ctr" fontAlgn="base">
              <a:spcBef>
                <a:spcPct val="0"/>
              </a:spcBef>
              <a:spcAft>
                <a:spcPct val="0"/>
              </a:spcAft>
            </a:pPr>
            <a:endParaRPr kumimoji="0" lang="en-US" sz="3200" b="0" i="0" u="none" strike="noStrike" cap="none" normalizeH="0" baseline="0" dirty="0" smtClean="0">
              <a:ln>
                <a:noFill/>
              </a:ln>
              <a:solidFill>
                <a:schemeClr val="tx1"/>
              </a:solidFill>
              <a:effectLst/>
              <a:latin typeface="Arial Black"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5470" y="990600"/>
            <a:ext cx="8915400" cy="5509200"/>
          </a:xfrm>
          <a:prstGeom prst="rect">
            <a:avLst/>
          </a:prstGeom>
        </p:spPr>
        <p:txBody>
          <a:bodyPr wrap="square">
            <a:spAutoFit/>
          </a:bodyPr>
          <a:lstStyle/>
          <a:p>
            <a:pPr algn="ctr"/>
            <a:r>
              <a:rPr lang="en-US" sz="3200" dirty="0" smtClean="0">
                <a:latin typeface="Arial Black" pitchFamily="34" charset="0"/>
              </a:rPr>
              <a:t>STEM PROGRAM MISSION STATEMENT</a:t>
            </a:r>
          </a:p>
          <a:p>
            <a:endParaRPr lang="en-US" sz="2400" dirty="0" smtClean="0">
              <a:latin typeface="Arial Black" pitchFamily="34" charset="0"/>
            </a:endParaRPr>
          </a:p>
          <a:p>
            <a:r>
              <a:rPr lang="en-US" sz="2800" dirty="0" smtClean="0">
                <a:latin typeface="Arial Black" pitchFamily="34" charset="0"/>
              </a:rPr>
              <a:t>To insure our graduates are critical thinkers who are able to solve non-routine problems in a globally competitive society.  </a:t>
            </a:r>
          </a:p>
          <a:p>
            <a:endParaRPr lang="en-US" sz="2800" dirty="0" smtClean="0">
              <a:latin typeface="Arial Black" pitchFamily="34" charset="0"/>
            </a:endParaRPr>
          </a:p>
          <a:p>
            <a:r>
              <a:rPr lang="en-US" sz="2800" dirty="0" smtClean="0">
                <a:latin typeface="Arial Black" pitchFamily="34" charset="0"/>
              </a:rPr>
              <a:t>They will have developed 21st century technology and communication skills and demonstrated self-direction and social responsibility.</a:t>
            </a:r>
          </a:p>
          <a:p>
            <a:endParaRPr lang="en-US" sz="2400" dirty="0" smtClean="0">
              <a:latin typeface="Arial Black" pitchFamily="34" charset="0"/>
            </a:endParaRPr>
          </a:p>
          <a:p>
            <a:endParaRPr lang="en-US" sz="2400" dirty="0" smtClean="0">
              <a:latin typeface="Arial Black" pitchFamily="34" charset="0"/>
            </a:endParaRPr>
          </a:p>
          <a:p>
            <a:endParaRPr lang="en-US" sz="2400" dirty="0">
              <a:latin typeface="Arial Black"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43000"/>
            <a:ext cx="9144000" cy="5386090"/>
          </a:xfrm>
          <a:prstGeom prst="rect">
            <a:avLst/>
          </a:prstGeom>
        </p:spPr>
        <p:txBody>
          <a:bodyPr wrap="square">
            <a:spAutoFit/>
          </a:bodyPr>
          <a:lstStyle/>
          <a:p>
            <a:pPr algn="ctr"/>
            <a:r>
              <a:rPr lang="en-US" sz="3200" dirty="0" smtClean="0">
                <a:latin typeface="Arial Black" pitchFamily="34" charset="0"/>
              </a:rPr>
              <a:t> The BCS STEM Program will provide students with:</a:t>
            </a:r>
          </a:p>
          <a:p>
            <a:endParaRPr lang="en-US" sz="2800" dirty="0" smtClean="0">
              <a:latin typeface="Arial Black" pitchFamily="34" charset="0"/>
            </a:endParaRPr>
          </a:p>
          <a:p>
            <a:r>
              <a:rPr lang="en-US" sz="2800" dirty="0" smtClean="0">
                <a:latin typeface="Arial Black" pitchFamily="34" charset="0"/>
              </a:rPr>
              <a:t>Solid STEM coursework foundations </a:t>
            </a:r>
          </a:p>
          <a:p>
            <a:endParaRPr lang="en-US" sz="2800" dirty="0" smtClean="0">
              <a:latin typeface="Arial Black" pitchFamily="34" charset="0"/>
            </a:endParaRPr>
          </a:p>
          <a:p>
            <a:r>
              <a:rPr lang="en-US" sz="2800" dirty="0" smtClean="0">
                <a:latin typeface="Arial Black" pitchFamily="34" charset="0"/>
              </a:rPr>
              <a:t>Collaborative problem solving Experiences</a:t>
            </a:r>
          </a:p>
          <a:p>
            <a:endParaRPr lang="en-US" sz="2800" dirty="0" smtClean="0">
              <a:latin typeface="Arial Black" pitchFamily="34" charset="0"/>
            </a:endParaRPr>
          </a:p>
          <a:p>
            <a:r>
              <a:rPr lang="en-US" sz="2800" dirty="0" smtClean="0">
                <a:latin typeface="Arial Black" pitchFamily="34" charset="0"/>
              </a:rPr>
              <a:t>Research and Internship Opportunities </a:t>
            </a:r>
          </a:p>
          <a:p>
            <a:endParaRPr lang="en-US" sz="2800" dirty="0" smtClean="0">
              <a:latin typeface="Arial Black" pitchFamily="34" charset="0"/>
            </a:endParaRPr>
          </a:p>
          <a:p>
            <a:r>
              <a:rPr lang="en-US" sz="2800" dirty="0" smtClean="0">
                <a:latin typeface="Arial Black" pitchFamily="34" charset="0"/>
              </a:rPr>
              <a:t>Project-based learning</a:t>
            </a:r>
          </a:p>
          <a:p>
            <a:endParaRPr lang="en-US" sz="2800" dirty="0" smtClean="0">
              <a:latin typeface="Arial Black" pitchFamily="34" charset="0"/>
            </a:endParaRPr>
          </a:p>
          <a:p>
            <a:r>
              <a:rPr lang="en-US" sz="2800" dirty="0" smtClean="0">
                <a:latin typeface="Arial Black" pitchFamily="34" charset="0"/>
              </a:rPr>
              <a:t>The Challenge to Solve Non-routine Problems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470</TotalTime>
  <Words>800</Words>
  <Application>Microsoft Office PowerPoint</Application>
  <PresentationFormat>On-screen Show (4:3)</PresentationFormat>
  <Paragraphs>266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Slide 1</vt:lpstr>
      <vt:lpstr>STEM is an essential component of the BCS Strategic Plan 2010-2015 and  Vision of Excellence</vt:lpstr>
      <vt:lpstr>Slide 3</vt:lpstr>
      <vt:lpstr>Slide 4</vt:lpstr>
      <vt:lpstr>Slide 5</vt:lpstr>
      <vt:lpstr>Build capacity to sustain educational excellence:  We must fully engage our community in our schools. Business and industry and the overall community at large have a vested interest in the success of our school system. We need to find meaningful ways for our community to contribute toward significantly improving our schools.</vt:lpstr>
      <vt:lpstr>Slide 7</vt:lpstr>
      <vt:lpstr>Slide 8</vt:lpstr>
      <vt:lpstr>Slide 9</vt:lpstr>
      <vt:lpstr>Slide 10</vt:lpstr>
      <vt:lpstr>Slide 11</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Andrews</dc:creator>
  <cp:lastModifiedBy>Mark Andrews</cp:lastModifiedBy>
  <cp:revision>44</cp:revision>
  <dcterms:created xsi:type="dcterms:W3CDTF">2011-08-10T23:41:10Z</dcterms:created>
  <dcterms:modified xsi:type="dcterms:W3CDTF">2011-08-15T01:20:20Z</dcterms:modified>
</cp:coreProperties>
</file>